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sldIdLst>
    <p:sldId id="256" r:id="rId3"/>
    <p:sldId id="277" r:id="rId4"/>
    <p:sldId id="257" r:id="rId5"/>
    <p:sldId id="258" r:id="rId6"/>
    <p:sldId id="260" r:id="rId7"/>
    <p:sldId id="281" r:id="rId8"/>
    <p:sldId id="261" r:id="rId9"/>
    <p:sldId id="290" r:id="rId10"/>
    <p:sldId id="291" r:id="rId11"/>
    <p:sldId id="262" r:id="rId12"/>
    <p:sldId id="263" r:id="rId13"/>
    <p:sldId id="282" r:id="rId14"/>
    <p:sldId id="292" r:id="rId15"/>
    <p:sldId id="265" r:id="rId16"/>
    <p:sldId id="283" r:id="rId17"/>
    <p:sldId id="284" r:id="rId18"/>
    <p:sldId id="286" r:id="rId19"/>
    <p:sldId id="266" r:id="rId20"/>
    <p:sldId id="287" r:id="rId21"/>
    <p:sldId id="293" r:id="rId22"/>
    <p:sldId id="275" r:id="rId23"/>
    <p:sldId id="273" r:id="rId24"/>
    <p:sldId id="294" r:id="rId25"/>
    <p:sldId id="259" r:id="rId26"/>
  </p:sldIdLst>
  <p:sldSz cx="18288000" cy="10287000"/>
  <p:notesSz cx="18288000" cy="10287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5894"/>
    <a:srgbClr val="994980"/>
    <a:srgbClr val="F8EBF6"/>
    <a:srgbClr val="FEB1A6"/>
    <a:srgbClr val="C6EEA9"/>
    <a:srgbClr val="FE270F"/>
    <a:srgbClr val="FF270E"/>
    <a:srgbClr val="5CC90B"/>
    <a:srgbClr val="645F63"/>
    <a:srgbClr val="582A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3" autoAdjust="0"/>
    <p:restoredTop sz="94660"/>
  </p:normalViewPr>
  <p:slideViewPr>
    <p:cSldViewPr>
      <p:cViewPr varScale="1">
        <p:scale>
          <a:sx n="39" d="100"/>
          <a:sy n="39" d="100"/>
        </p:scale>
        <p:origin x="872" y="5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antoine Herault" userId="3e015e90d0d88aff" providerId="LiveId" clId="{D2B1916A-A11E-479F-BFA4-675E28BA5E80}"/>
    <pc:docChg chg="modSld">
      <pc:chgData name="denis-antoine Herault" userId="3e015e90d0d88aff" providerId="LiveId" clId="{D2B1916A-A11E-479F-BFA4-675E28BA5E80}" dt="2023-01-12T15:23:41.893" v="13" actId="790"/>
      <pc:docMkLst>
        <pc:docMk/>
      </pc:docMkLst>
      <pc:sldChg chg="modSp mod">
        <pc:chgData name="denis-antoine Herault" userId="3e015e90d0d88aff" providerId="LiveId" clId="{D2B1916A-A11E-479F-BFA4-675E28BA5E80}" dt="2023-01-12T15:21:59.201" v="7" actId="790"/>
        <pc:sldMkLst>
          <pc:docMk/>
          <pc:sldMk cId="4134836972" sldId="257"/>
        </pc:sldMkLst>
        <pc:spChg chg="mod">
          <ac:chgData name="denis-antoine Herault" userId="3e015e90d0d88aff" providerId="LiveId" clId="{D2B1916A-A11E-479F-BFA4-675E28BA5E80}" dt="2023-01-06T14:35:58.511" v="0" actId="790"/>
          <ac:spMkLst>
            <pc:docMk/>
            <pc:sldMk cId="4134836972" sldId="257"/>
            <ac:spMk id="4" creationId="{C7C9F896-2DB9-4A46-BF95-8A9C26C19FE9}"/>
          </ac:spMkLst>
        </pc:spChg>
        <pc:spChg chg="mod">
          <ac:chgData name="denis-antoine Herault" userId="3e015e90d0d88aff" providerId="LiveId" clId="{D2B1916A-A11E-479F-BFA4-675E28BA5E80}" dt="2023-01-12T15:21:59.201" v="7" actId="790"/>
          <ac:spMkLst>
            <pc:docMk/>
            <pc:sldMk cId="4134836972" sldId="257"/>
            <ac:spMk id="8" creationId="{9AAF9D6F-057A-419A-8258-16F5D0B83874}"/>
          </ac:spMkLst>
        </pc:spChg>
      </pc:sldChg>
      <pc:sldChg chg="modSp mod">
        <pc:chgData name="denis-antoine Herault" userId="3e015e90d0d88aff" providerId="LiveId" clId="{D2B1916A-A11E-479F-BFA4-675E28BA5E80}" dt="2023-01-12T15:22:43.016" v="9" actId="790"/>
        <pc:sldMkLst>
          <pc:docMk/>
          <pc:sldMk cId="154119071" sldId="263"/>
        </pc:sldMkLst>
        <pc:spChg chg="mod">
          <ac:chgData name="denis-antoine Herault" userId="3e015e90d0d88aff" providerId="LiveId" clId="{D2B1916A-A11E-479F-BFA4-675E28BA5E80}" dt="2023-01-12T15:22:43.016" v="9" actId="790"/>
          <ac:spMkLst>
            <pc:docMk/>
            <pc:sldMk cId="154119071" sldId="263"/>
            <ac:spMk id="3" creationId="{82C042FF-D434-4A38-93CB-0832511D99F8}"/>
          </ac:spMkLst>
        </pc:spChg>
      </pc:sldChg>
      <pc:sldChg chg="modSp mod">
        <pc:chgData name="denis-antoine Herault" userId="3e015e90d0d88aff" providerId="LiveId" clId="{D2B1916A-A11E-479F-BFA4-675E28BA5E80}" dt="2023-01-12T15:23:41.893" v="13" actId="790"/>
        <pc:sldMkLst>
          <pc:docMk/>
          <pc:sldMk cId="8538290" sldId="275"/>
        </pc:sldMkLst>
        <pc:spChg chg="mod">
          <ac:chgData name="denis-antoine Herault" userId="3e015e90d0d88aff" providerId="LiveId" clId="{D2B1916A-A11E-479F-BFA4-675E28BA5E80}" dt="2023-01-12T15:23:41.893" v="13" actId="790"/>
          <ac:spMkLst>
            <pc:docMk/>
            <pc:sldMk cId="8538290" sldId="275"/>
            <ac:spMk id="4" creationId="{899353FE-8C02-491A-97E3-0F609EE7C293}"/>
          </ac:spMkLst>
        </pc:spChg>
      </pc:sldChg>
      <pc:sldChg chg="modSp mod">
        <pc:chgData name="denis-antoine Herault" userId="3e015e90d0d88aff" providerId="LiveId" clId="{D2B1916A-A11E-479F-BFA4-675E28BA5E80}" dt="2023-01-12T15:22:20.065" v="8" actId="790"/>
        <pc:sldMkLst>
          <pc:docMk/>
          <pc:sldMk cId="1174727697" sldId="281"/>
        </pc:sldMkLst>
        <pc:spChg chg="mod">
          <ac:chgData name="denis-antoine Herault" userId="3e015e90d0d88aff" providerId="LiveId" clId="{D2B1916A-A11E-479F-BFA4-675E28BA5E80}" dt="2023-01-12T15:22:20.065" v="8" actId="790"/>
          <ac:spMkLst>
            <pc:docMk/>
            <pc:sldMk cId="1174727697" sldId="281"/>
            <ac:spMk id="4" creationId="{00000000-0000-0000-0000-000000000000}"/>
          </ac:spMkLst>
        </pc:spChg>
      </pc:sldChg>
      <pc:sldChg chg="modSp mod">
        <pc:chgData name="denis-antoine Herault" userId="3e015e90d0d88aff" providerId="LiveId" clId="{D2B1916A-A11E-479F-BFA4-675E28BA5E80}" dt="2023-01-12T15:22:50.809" v="10" actId="790"/>
        <pc:sldMkLst>
          <pc:docMk/>
          <pc:sldMk cId="829457532" sldId="282"/>
        </pc:sldMkLst>
        <pc:spChg chg="mod">
          <ac:chgData name="denis-antoine Herault" userId="3e015e90d0d88aff" providerId="LiveId" clId="{D2B1916A-A11E-479F-BFA4-675E28BA5E80}" dt="2023-01-12T15:22:50.809" v="10" actId="790"/>
          <ac:spMkLst>
            <pc:docMk/>
            <pc:sldMk cId="829457532" sldId="282"/>
            <ac:spMk id="3" creationId="{82C042FF-D434-4A38-93CB-0832511D99F8}"/>
          </ac:spMkLst>
        </pc:spChg>
      </pc:sldChg>
      <pc:sldChg chg="modSp mod">
        <pc:chgData name="denis-antoine Herault" userId="3e015e90d0d88aff" providerId="LiveId" clId="{D2B1916A-A11E-479F-BFA4-675E28BA5E80}" dt="2023-01-12T15:23:09.512" v="12" actId="20577"/>
        <pc:sldMkLst>
          <pc:docMk/>
          <pc:sldMk cId="3531797553" sldId="283"/>
        </pc:sldMkLst>
        <pc:spChg chg="mod">
          <ac:chgData name="denis-antoine Herault" userId="3e015e90d0d88aff" providerId="LiveId" clId="{D2B1916A-A11E-479F-BFA4-675E28BA5E80}" dt="2023-01-12T15:23:09.512" v="12" actId="20577"/>
          <ac:spMkLst>
            <pc:docMk/>
            <pc:sldMk cId="3531797553" sldId="283"/>
            <ac:spMk id="20" creationId="{899353FE-8C02-491A-97E3-0F609EE7C293}"/>
          </ac:spMkLst>
        </pc:spChg>
      </pc:sldChg>
      <pc:sldChg chg="modSp mod">
        <pc:chgData name="denis-antoine Herault" userId="3e015e90d0d88aff" providerId="LiveId" clId="{D2B1916A-A11E-479F-BFA4-675E28BA5E80}" dt="2023-01-06T14:38:26.391" v="6" actId="790"/>
        <pc:sldMkLst>
          <pc:docMk/>
          <pc:sldMk cId="3219593631" sldId="291"/>
        </pc:sldMkLst>
        <pc:spChg chg="mod">
          <ac:chgData name="denis-antoine Herault" userId="3e015e90d0d88aff" providerId="LiveId" clId="{D2B1916A-A11E-479F-BFA4-675E28BA5E80}" dt="2023-01-06T14:38:26.391" v="6" actId="790"/>
          <ac:spMkLst>
            <pc:docMk/>
            <pc:sldMk cId="3219593631" sldId="291"/>
            <ac:spMk id="7" creationId="{DC5D6AA9-5455-9552-81E8-CF2B76572622}"/>
          </ac:spMkLst>
        </pc:spChg>
      </pc:sldChg>
      <pc:sldChg chg="modSp mod">
        <pc:chgData name="denis-antoine Herault" userId="3e015e90d0d88aff" providerId="LiveId" clId="{D2B1916A-A11E-479F-BFA4-675E28BA5E80}" dt="2023-01-06T14:38:10.797" v="5" actId="1076"/>
        <pc:sldMkLst>
          <pc:docMk/>
          <pc:sldMk cId="3000581352" sldId="293"/>
        </pc:sldMkLst>
        <pc:spChg chg="mod">
          <ac:chgData name="denis-antoine Herault" userId="3e015e90d0d88aff" providerId="LiveId" clId="{D2B1916A-A11E-479F-BFA4-675E28BA5E80}" dt="2023-01-06T14:38:10.797" v="5" actId="1076"/>
          <ac:spMkLst>
            <pc:docMk/>
            <pc:sldMk cId="3000581352" sldId="293"/>
            <ac:spMk id="4" creationId="{C19CE81B-88B7-56D0-835C-580EF1D39AEA}"/>
          </ac:spMkLst>
        </pc:spChg>
        <pc:spChg chg="mod">
          <ac:chgData name="denis-antoine Herault" userId="3e015e90d0d88aff" providerId="LiveId" clId="{D2B1916A-A11E-479F-BFA4-675E28BA5E80}" dt="2023-01-06T14:38:03.833" v="4" actId="1076"/>
          <ac:spMkLst>
            <pc:docMk/>
            <pc:sldMk cId="3000581352" sldId="293"/>
            <ac:spMk id="18" creationId="{953B3577-D9C0-67CB-B8BD-0E33B29CFE7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30313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userDrawn="1"/>
        </p:nvSpPr>
        <p:spPr>
          <a:xfrm>
            <a:off x="635" y="8883435"/>
            <a:ext cx="18287365" cy="1381125"/>
          </a:xfrm>
          <a:custGeom>
            <a:avLst/>
            <a:gdLst/>
            <a:ahLst/>
            <a:cxnLst/>
            <a:rect l="l" t="t" r="r" b="b"/>
            <a:pathLst>
              <a:path w="18287365" h="1381125">
                <a:moveTo>
                  <a:pt x="18287242" y="1381125"/>
                </a:moveTo>
                <a:lnTo>
                  <a:pt x="0" y="1381125"/>
                </a:lnTo>
                <a:lnTo>
                  <a:pt x="0" y="0"/>
                </a:lnTo>
                <a:lnTo>
                  <a:pt x="18287242" y="0"/>
                </a:lnTo>
                <a:lnTo>
                  <a:pt x="18287242" y="1381125"/>
                </a:lnTo>
                <a:close/>
              </a:path>
            </a:pathLst>
          </a:custGeom>
          <a:solidFill>
            <a:srgbClr val="F6E9F5"/>
          </a:solidFill>
        </p:spPr>
        <p:txBody>
          <a:bodyPr wrap="square" lIns="0" tIns="0" rIns="0" bIns="0" rtlCol="0"/>
          <a:lstStyle/>
          <a:p>
            <a:endParaRPr/>
          </a:p>
        </p:txBody>
      </p:sp>
      <p:pic>
        <p:nvPicPr>
          <p:cNvPr id="17" name="bg object 17"/>
          <p:cNvPicPr/>
          <p:nvPr userDrawn="1"/>
        </p:nvPicPr>
        <p:blipFill>
          <a:blip r:embed="rId3" cstate="print"/>
          <a:stretch>
            <a:fillRect/>
          </a:stretch>
        </p:blipFill>
        <p:spPr>
          <a:xfrm>
            <a:off x="2045793" y="9240624"/>
            <a:ext cx="3152774" cy="666749"/>
          </a:xfrm>
          <a:prstGeom prst="rect">
            <a:avLst/>
          </a:prstGeom>
        </p:spPr>
      </p:pic>
      <p:sp>
        <p:nvSpPr>
          <p:cNvPr id="18" name="bg object 18"/>
          <p:cNvSpPr/>
          <p:nvPr userDrawn="1"/>
        </p:nvSpPr>
        <p:spPr>
          <a:xfrm>
            <a:off x="42862" y="8856529"/>
            <a:ext cx="18202275" cy="0"/>
          </a:xfrm>
          <a:custGeom>
            <a:avLst/>
            <a:gdLst/>
            <a:ahLst/>
            <a:cxnLst/>
            <a:rect l="l" t="t" r="r" b="b"/>
            <a:pathLst>
              <a:path w="18202275">
                <a:moveTo>
                  <a:pt x="0" y="0"/>
                </a:moveTo>
                <a:lnTo>
                  <a:pt x="18202273" y="0"/>
                </a:lnTo>
              </a:path>
            </a:pathLst>
          </a:custGeom>
          <a:ln w="85724">
            <a:solidFill>
              <a:srgbClr val="B05894"/>
            </a:solidFill>
          </a:ln>
        </p:spPr>
        <p:txBody>
          <a:bodyPr wrap="square" lIns="0" tIns="0" rIns="0" bIns="0" rtlCol="0"/>
          <a:lstStyle/>
          <a:p>
            <a:endParaRPr/>
          </a:p>
        </p:txBody>
      </p:sp>
      <p:grpSp>
        <p:nvGrpSpPr>
          <p:cNvPr id="25" name="object 2">
            <a:extLst>
              <a:ext uri="{FF2B5EF4-FFF2-40B4-BE49-F238E27FC236}">
                <a16:creationId xmlns:a16="http://schemas.microsoft.com/office/drawing/2014/main" id="{3B8A40FF-BCCA-4458-BE33-0DE6267D64E8}"/>
              </a:ext>
            </a:extLst>
          </p:cNvPr>
          <p:cNvGrpSpPr/>
          <p:nvPr userDrawn="1"/>
        </p:nvGrpSpPr>
        <p:grpSpPr>
          <a:xfrm>
            <a:off x="379" y="8813666"/>
            <a:ext cx="18287365" cy="1474470"/>
            <a:chOff x="379" y="8813666"/>
            <a:chExt cx="18287365" cy="1474470"/>
          </a:xfrm>
        </p:grpSpPr>
        <p:sp>
          <p:nvSpPr>
            <p:cNvPr id="26" name="object 3">
              <a:extLst>
                <a:ext uri="{FF2B5EF4-FFF2-40B4-BE49-F238E27FC236}">
                  <a16:creationId xmlns:a16="http://schemas.microsoft.com/office/drawing/2014/main" id="{0E4C1E87-1514-4CA3-BDDE-558D9D270F89}"/>
                </a:ext>
              </a:extLst>
            </p:cNvPr>
            <p:cNvSpPr/>
            <p:nvPr/>
          </p:nvSpPr>
          <p:spPr>
            <a:xfrm>
              <a:off x="597090" y="9475139"/>
              <a:ext cx="434975" cy="532130"/>
            </a:xfrm>
            <a:custGeom>
              <a:avLst/>
              <a:gdLst/>
              <a:ahLst/>
              <a:cxnLst/>
              <a:rect l="l" t="t" r="r" b="b"/>
              <a:pathLst>
                <a:path w="434975" h="532129">
                  <a:moveTo>
                    <a:pt x="434467" y="158457"/>
                  </a:moveTo>
                  <a:lnTo>
                    <a:pt x="434454" y="156476"/>
                  </a:lnTo>
                  <a:lnTo>
                    <a:pt x="431546" y="151726"/>
                  </a:lnTo>
                  <a:lnTo>
                    <a:pt x="422567" y="147167"/>
                  </a:lnTo>
                  <a:lnTo>
                    <a:pt x="406869" y="135699"/>
                  </a:lnTo>
                  <a:lnTo>
                    <a:pt x="406869" y="189826"/>
                  </a:lnTo>
                  <a:lnTo>
                    <a:pt x="406869" y="362940"/>
                  </a:lnTo>
                  <a:lnTo>
                    <a:pt x="231838" y="490931"/>
                  </a:lnTo>
                  <a:lnTo>
                    <a:pt x="231838" y="316026"/>
                  </a:lnTo>
                  <a:lnTo>
                    <a:pt x="265214" y="291947"/>
                  </a:lnTo>
                  <a:lnTo>
                    <a:pt x="406869" y="189826"/>
                  </a:lnTo>
                  <a:lnTo>
                    <a:pt x="406869" y="135699"/>
                  </a:lnTo>
                  <a:lnTo>
                    <a:pt x="396405" y="128041"/>
                  </a:lnTo>
                  <a:lnTo>
                    <a:pt x="396405" y="162229"/>
                  </a:lnTo>
                  <a:lnTo>
                    <a:pt x="217982" y="291934"/>
                  </a:lnTo>
                  <a:lnTo>
                    <a:pt x="204254" y="282117"/>
                  </a:lnTo>
                  <a:lnTo>
                    <a:pt x="204254" y="316052"/>
                  </a:lnTo>
                  <a:lnTo>
                    <a:pt x="204254" y="490842"/>
                  </a:lnTo>
                  <a:lnTo>
                    <a:pt x="27597" y="360870"/>
                  </a:lnTo>
                  <a:lnTo>
                    <a:pt x="27597" y="189699"/>
                  </a:lnTo>
                  <a:lnTo>
                    <a:pt x="204254" y="316052"/>
                  </a:lnTo>
                  <a:lnTo>
                    <a:pt x="204254" y="282117"/>
                  </a:lnTo>
                  <a:lnTo>
                    <a:pt x="77419" y="191389"/>
                  </a:lnTo>
                  <a:lnTo>
                    <a:pt x="75069" y="189699"/>
                  </a:lnTo>
                  <a:lnTo>
                    <a:pt x="60350" y="179184"/>
                  </a:lnTo>
                  <a:lnTo>
                    <a:pt x="37426" y="162775"/>
                  </a:lnTo>
                  <a:lnTo>
                    <a:pt x="218008" y="31775"/>
                  </a:lnTo>
                  <a:lnTo>
                    <a:pt x="396405" y="162229"/>
                  </a:lnTo>
                  <a:lnTo>
                    <a:pt x="396405" y="128041"/>
                  </a:lnTo>
                  <a:lnTo>
                    <a:pt x="264782" y="31775"/>
                  </a:lnTo>
                  <a:lnTo>
                    <a:pt x="221348" y="25"/>
                  </a:lnTo>
                  <a:lnTo>
                    <a:pt x="214795" y="0"/>
                  </a:lnTo>
                  <a:lnTo>
                    <a:pt x="6540" y="151079"/>
                  </a:lnTo>
                  <a:lnTo>
                    <a:pt x="2908" y="152946"/>
                  </a:lnTo>
                  <a:lnTo>
                    <a:pt x="12" y="157683"/>
                  </a:lnTo>
                  <a:lnTo>
                    <a:pt x="12" y="158445"/>
                  </a:lnTo>
                  <a:lnTo>
                    <a:pt x="12" y="162902"/>
                  </a:lnTo>
                  <a:lnTo>
                    <a:pt x="12" y="372249"/>
                  </a:lnTo>
                  <a:lnTo>
                    <a:pt x="2108" y="376377"/>
                  </a:lnTo>
                  <a:lnTo>
                    <a:pt x="206235" y="526580"/>
                  </a:lnTo>
                  <a:lnTo>
                    <a:pt x="207162" y="528078"/>
                  </a:lnTo>
                  <a:lnTo>
                    <a:pt x="210769" y="529920"/>
                  </a:lnTo>
                  <a:lnTo>
                    <a:pt x="212293" y="531025"/>
                  </a:lnTo>
                  <a:lnTo>
                    <a:pt x="215163" y="531939"/>
                  </a:lnTo>
                  <a:lnTo>
                    <a:pt x="215912" y="531939"/>
                  </a:lnTo>
                  <a:lnTo>
                    <a:pt x="220167" y="531939"/>
                  </a:lnTo>
                  <a:lnTo>
                    <a:pt x="220916" y="531939"/>
                  </a:lnTo>
                  <a:lnTo>
                    <a:pt x="223774" y="531037"/>
                  </a:lnTo>
                  <a:lnTo>
                    <a:pt x="225259" y="529945"/>
                  </a:lnTo>
                  <a:lnTo>
                    <a:pt x="228917" y="528091"/>
                  </a:lnTo>
                  <a:lnTo>
                    <a:pt x="229819" y="526618"/>
                  </a:lnTo>
                  <a:lnTo>
                    <a:pt x="278612" y="490931"/>
                  </a:lnTo>
                  <a:lnTo>
                    <a:pt x="432346" y="378510"/>
                  </a:lnTo>
                  <a:lnTo>
                    <a:pt x="434454" y="374370"/>
                  </a:lnTo>
                  <a:lnTo>
                    <a:pt x="434454" y="188760"/>
                  </a:lnTo>
                  <a:lnTo>
                    <a:pt x="434454" y="161429"/>
                  </a:lnTo>
                  <a:lnTo>
                    <a:pt x="434467" y="158457"/>
                  </a:lnTo>
                  <a:close/>
                </a:path>
              </a:pathLst>
            </a:custGeom>
            <a:solidFill>
              <a:srgbClr val="AB4E8E"/>
            </a:solidFill>
          </p:spPr>
          <p:txBody>
            <a:bodyPr wrap="square" lIns="0" tIns="0" rIns="0" bIns="0" rtlCol="0"/>
            <a:lstStyle/>
            <a:p>
              <a:endParaRPr/>
            </a:p>
          </p:txBody>
        </p:sp>
        <p:pic>
          <p:nvPicPr>
            <p:cNvPr id="27" name="object 4">
              <a:extLst>
                <a:ext uri="{FF2B5EF4-FFF2-40B4-BE49-F238E27FC236}">
                  <a16:creationId xmlns:a16="http://schemas.microsoft.com/office/drawing/2014/main" id="{94FA3A65-A307-4ADB-BA2E-7FD2EACD1261}"/>
                </a:ext>
              </a:extLst>
            </p:cNvPr>
            <p:cNvPicPr/>
            <p:nvPr/>
          </p:nvPicPr>
          <p:blipFill>
            <a:blip r:embed="rId4" cstate="print"/>
            <a:stretch>
              <a:fillRect/>
            </a:stretch>
          </p:blipFill>
          <p:spPr>
            <a:xfrm>
              <a:off x="596934" y="9689613"/>
              <a:ext cx="435459" cy="254960"/>
            </a:xfrm>
            <a:prstGeom prst="rect">
              <a:avLst/>
            </a:prstGeom>
          </p:spPr>
        </p:pic>
        <p:sp>
          <p:nvSpPr>
            <p:cNvPr id="28" name="object 5">
              <a:extLst>
                <a:ext uri="{FF2B5EF4-FFF2-40B4-BE49-F238E27FC236}">
                  <a16:creationId xmlns:a16="http://schemas.microsoft.com/office/drawing/2014/main" id="{326D29DB-FC6D-447F-BCA1-BAEB3C10C957}"/>
                </a:ext>
              </a:extLst>
            </p:cNvPr>
            <p:cNvSpPr/>
            <p:nvPr/>
          </p:nvSpPr>
          <p:spPr>
            <a:xfrm>
              <a:off x="810056" y="9125191"/>
              <a:ext cx="434975" cy="532130"/>
            </a:xfrm>
            <a:custGeom>
              <a:avLst/>
              <a:gdLst/>
              <a:ahLst/>
              <a:cxnLst/>
              <a:rect l="l" t="t" r="r" b="b"/>
              <a:pathLst>
                <a:path w="434975" h="532129">
                  <a:moveTo>
                    <a:pt x="434454" y="156476"/>
                  </a:moveTo>
                  <a:lnTo>
                    <a:pt x="431533" y="151726"/>
                  </a:lnTo>
                  <a:lnTo>
                    <a:pt x="422579" y="147167"/>
                  </a:lnTo>
                  <a:lnTo>
                    <a:pt x="406869" y="135686"/>
                  </a:lnTo>
                  <a:lnTo>
                    <a:pt x="406869" y="189826"/>
                  </a:lnTo>
                  <a:lnTo>
                    <a:pt x="406869" y="362940"/>
                  </a:lnTo>
                  <a:lnTo>
                    <a:pt x="231838" y="490931"/>
                  </a:lnTo>
                  <a:lnTo>
                    <a:pt x="231838" y="316014"/>
                  </a:lnTo>
                  <a:lnTo>
                    <a:pt x="265214" y="291947"/>
                  </a:lnTo>
                  <a:lnTo>
                    <a:pt x="406869" y="189826"/>
                  </a:lnTo>
                  <a:lnTo>
                    <a:pt x="406869" y="135686"/>
                  </a:lnTo>
                  <a:lnTo>
                    <a:pt x="396405" y="128028"/>
                  </a:lnTo>
                  <a:lnTo>
                    <a:pt x="396405" y="162229"/>
                  </a:lnTo>
                  <a:lnTo>
                    <a:pt x="217982" y="291934"/>
                  </a:lnTo>
                  <a:lnTo>
                    <a:pt x="204241" y="282117"/>
                  </a:lnTo>
                  <a:lnTo>
                    <a:pt x="204241" y="316052"/>
                  </a:lnTo>
                  <a:lnTo>
                    <a:pt x="204241" y="490829"/>
                  </a:lnTo>
                  <a:lnTo>
                    <a:pt x="27597" y="360857"/>
                  </a:lnTo>
                  <a:lnTo>
                    <a:pt x="27597" y="189699"/>
                  </a:lnTo>
                  <a:lnTo>
                    <a:pt x="204241" y="316052"/>
                  </a:lnTo>
                  <a:lnTo>
                    <a:pt x="204241" y="282117"/>
                  </a:lnTo>
                  <a:lnTo>
                    <a:pt x="75057" y="189699"/>
                  </a:lnTo>
                  <a:lnTo>
                    <a:pt x="50393" y="172059"/>
                  </a:lnTo>
                  <a:lnTo>
                    <a:pt x="37426" y="162775"/>
                  </a:lnTo>
                  <a:lnTo>
                    <a:pt x="218008" y="31775"/>
                  </a:lnTo>
                  <a:lnTo>
                    <a:pt x="396405" y="162229"/>
                  </a:lnTo>
                  <a:lnTo>
                    <a:pt x="396405" y="128028"/>
                  </a:lnTo>
                  <a:lnTo>
                    <a:pt x="264769" y="31775"/>
                  </a:lnTo>
                  <a:lnTo>
                    <a:pt x="221335" y="12"/>
                  </a:lnTo>
                  <a:lnTo>
                    <a:pt x="214795" y="0"/>
                  </a:lnTo>
                  <a:lnTo>
                    <a:pt x="6540" y="151079"/>
                  </a:lnTo>
                  <a:lnTo>
                    <a:pt x="2908" y="152946"/>
                  </a:lnTo>
                  <a:lnTo>
                    <a:pt x="12" y="157683"/>
                  </a:lnTo>
                  <a:lnTo>
                    <a:pt x="12" y="158445"/>
                  </a:lnTo>
                  <a:lnTo>
                    <a:pt x="12" y="162902"/>
                  </a:lnTo>
                  <a:lnTo>
                    <a:pt x="12" y="372249"/>
                  </a:lnTo>
                  <a:lnTo>
                    <a:pt x="2108" y="376377"/>
                  </a:lnTo>
                  <a:lnTo>
                    <a:pt x="206235" y="526580"/>
                  </a:lnTo>
                  <a:lnTo>
                    <a:pt x="207162" y="528078"/>
                  </a:lnTo>
                  <a:lnTo>
                    <a:pt x="210794" y="529932"/>
                  </a:lnTo>
                  <a:lnTo>
                    <a:pt x="212293" y="531025"/>
                  </a:lnTo>
                  <a:lnTo>
                    <a:pt x="215163" y="531926"/>
                  </a:lnTo>
                  <a:lnTo>
                    <a:pt x="215912" y="531926"/>
                  </a:lnTo>
                  <a:lnTo>
                    <a:pt x="220167" y="531926"/>
                  </a:lnTo>
                  <a:lnTo>
                    <a:pt x="220916" y="531926"/>
                  </a:lnTo>
                  <a:lnTo>
                    <a:pt x="223774" y="531037"/>
                  </a:lnTo>
                  <a:lnTo>
                    <a:pt x="225285" y="529932"/>
                  </a:lnTo>
                  <a:lnTo>
                    <a:pt x="228917" y="528091"/>
                  </a:lnTo>
                  <a:lnTo>
                    <a:pt x="229819" y="526618"/>
                  </a:lnTo>
                  <a:lnTo>
                    <a:pt x="278612" y="490931"/>
                  </a:lnTo>
                  <a:lnTo>
                    <a:pt x="432346" y="378510"/>
                  </a:lnTo>
                  <a:lnTo>
                    <a:pt x="434454" y="374370"/>
                  </a:lnTo>
                  <a:lnTo>
                    <a:pt x="434454" y="188760"/>
                  </a:lnTo>
                  <a:lnTo>
                    <a:pt x="434454" y="158457"/>
                  </a:lnTo>
                  <a:lnTo>
                    <a:pt x="434454" y="156476"/>
                  </a:lnTo>
                  <a:close/>
                </a:path>
              </a:pathLst>
            </a:custGeom>
            <a:solidFill>
              <a:srgbClr val="AB4E8E"/>
            </a:solidFill>
          </p:spPr>
          <p:txBody>
            <a:bodyPr wrap="square" lIns="0" tIns="0" rIns="0" bIns="0" rtlCol="0"/>
            <a:lstStyle/>
            <a:p>
              <a:endParaRPr/>
            </a:p>
          </p:txBody>
        </p:sp>
        <p:pic>
          <p:nvPicPr>
            <p:cNvPr id="29" name="object 6">
              <a:extLst>
                <a:ext uri="{FF2B5EF4-FFF2-40B4-BE49-F238E27FC236}">
                  <a16:creationId xmlns:a16="http://schemas.microsoft.com/office/drawing/2014/main" id="{432897F3-8DC0-4BA4-896A-9DD05ACCAE7C}"/>
                </a:ext>
              </a:extLst>
            </p:cNvPr>
            <p:cNvPicPr/>
            <p:nvPr/>
          </p:nvPicPr>
          <p:blipFill>
            <a:blip r:embed="rId5" cstate="print"/>
            <a:stretch>
              <a:fillRect/>
            </a:stretch>
          </p:blipFill>
          <p:spPr>
            <a:xfrm>
              <a:off x="809897" y="9339661"/>
              <a:ext cx="435459" cy="254959"/>
            </a:xfrm>
            <a:prstGeom prst="rect">
              <a:avLst/>
            </a:prstGeom>
          </p:spPr>
        </p:pic>
        <p:sp>
          <p:nvSpPr>
            <p:cNvPr id="30" name="object 7">
              <a:extLst>
                <a:ext uri="{FF2B5EF4-FFF2-40B4-BE49-F238E27FC236}">
                  <a16:creationId xmlns:a16="http://schemas.microsoft.com/office/drawing/2014/main" id="{9BAFE55B-7408-4744-9BC5-461DF6568996}"/>
                </a:ext>
              </a:extLst>
            </p:cNvPr>
            <p:cNvSpPr/>
            <p:nvPr/>
          </p:nvSpPr>
          <p:spPr>
            <a:xfrm>
              <a:off x="1023010" y="9486582"/>
              <a:ext cx="434975" cy="532130"/>
            </a:xfrm>
            <a:custGeom>
              <a:avLst/>
              <a:gdLst/>
              <a:ahLst/>
              <a:cxnLst/>
              <a:rect l="l" t="t" r="r" b="b"/>
              <a:pathLst>
                <a:path w="434975" h="532129">
                  <a:moveTo>
                    <a:pt x="434467" y="158457"/>
                  </a:moveTo>
                  <a:lnTo>
                    <a:pt x="434454" y="156476"/>
                  </a:lnTo>
                  <a:lnTo>
                    <a:pt x="431546" y="151714"/>
                  </a:lnTo>
                  <a:lnTo>
                    <a:pt x="422567" y="147154"/>
                  </a:lnTo>
                  <a:lnTo>
                    <a:pt x="406869" y="135686"/>
                  </a:lnTo>
                  <a:lnTo>
                    <a:pt x="406869" y="189826"/>
                  </a:lnTo>
                  <a:lnTo>
                    <a:pt x="406869" y="362940"/>
                  </a:lnTo>
                  <a:lnTo>
                    <a:pt x="231838" y="490931"/>
                  </a:lnTo>
                  <a:lnTo>
                    <a:pt x="231838" y="316014"/>
                  </a:lnTo>
                  <a:lnTo>
                    <a:pt x="265214" y="291947"/>
                  </a:lnTo>
                  <a:lnTo>
                    <a:pt x="406869" y="189826"/>
                  </a:lnTo>
                  <a:lnTo>
                    <a:pt x="406869" y="135686"/>
                  </a:lnTo>
                  <a:lnTo>
                    <a:pt x="396405" y="128028"/>
                  </a:lnTo>
                  <a:lnTo>
                    <a:pt x="396405" y="162229"/>
                  </a:lnTo>
                  <a:lnTo>
                    <a:pt x="217970" y="291922"/>
                  </a:lnTo>
                  <a:lnTo>
                    <a:pt x="204254" y="282117"/>
                  </a:lnTo>
                  <a:lnTo>
                    <a:pt x="204254" y="316052"/>
                  </a:lnTo>
                  <a:lnTo>
                    <a:pt x="204254" y="490829"/>
                  </a:lnTo>
                  <a:lnTo>
                    <a:pt x="27597" y="360857"/>
                  </a:lnTo>
                  <a:lnTo>
                    <a:pt x="27597" y="189687"/>
                  </a:lnTo>
                  <a:lnTo>
                    <a:pt x="204254" y="316052"/>
                  </a:lnTo>
                  <a:lnTo>
                    <a:pt x="204254" y="282117"/>
                  </a:lnTo>
                  <a:lnTo>
                    <a:pt x="152933" y="245402"/>
                  </a:lnTo>
                  <a:lnTo>
                    <a:pt x="75069" y="189687"/>
                  </a:lnTo>
                  <a:lnTo>
                    <a:pt x="37426" y="162775"/>
                  </a:lnTo>
                  <a:lnTo>
                    <a:pt x="218008" y="31775"/>
                  </a:lnTo>
                  <a:lnTo>
                    <a:pt x="396405" y="162229"/>
                  </a:lnTo>
                  <a:lnTo>
                    <a:pt x="396405" y="128028"/>
                  </a:lnTo>
                  <a:lnTo>
                    <a:pt x="264782" y="31775"/>
                  </a:lnTo>
                  <a:lnTo>
                    <a:pt x="221348" y="12"/>
                  </a:lnTo>
                  <a:lnTo>
                    <a:pt x="214795" y="0"/>
                  </a:lnTo>
                  <a:lnTo>
                    <a:pt x="6565" y="151053"/>
                  </a:lnTo>
                  <a:lnTo>
                    <a:pt x="2908" y="152946"/>
                  </a:lnTo>
                  <a:lnTo>
                    <a:pt x="12" y="157683"/>
                  </a:lnTo>
                  <a:lnTo>
                    <a:pt x="12" y="158445"/>
                  </a:lnTo>
                  <a:lnTo>
                    <a:pt x="12" y="162902"/>
                  </a:lnTo>
                  <a:lnTo>
                    <a:pt x="12" y="372249"/>
                  </a:lnTo>
                  <a:lnTo>
                    <a:pt x="2108" y="376377"/>
                  </a:lnTo>
                  <a:lnTo>
                    <a:pt x="206235" y="526567"/>
                  </a:lnTo>
                  <a:lnTo>
                    <a:pt x="207162" y="528066"/>
                  </a:lnTo>
                  <a:lnTo>
                    <a:pt x="210820" y="529945"/>
                  </a:lnTo>
                  <a:lnTo>
                    <a:pt x="212293" y="531012"/>
                  </a:lnTo>
                  <a:lnTo>
                    <a:pt x="215163" y="531926"/>
                  </a:lnTo>
                  <a:lnTo>
                    <a:pt x="215912" y="531926"/>
                  </a:lnTo>
                  <a:lnTo>
                    <a:pt x="220167" y="531926"/>
                  </a:lnTo>
                  <a:lnTo>
                    <a:pt x="220916" y="531926"/>
                  </a:lnTo>
                  <a:lnTo>
                    <a:pt x="223774" y="531025"/>
                  </a:lnTo>
                  <a:lnTo>
                    <a:pt x="225247" y="529958"/>
                  </a:lnTo>
                  <a:lnTo>
                    <a:pt x="228917" y="528091"/>
                  </a:lnTo>
                  <a:lnTo>
                    <a:pt x="229831" y="526592"/>
                  </a:lnTo>
                  <a:lnTo>
                    <a:pt x="278612" y="490931"/>
                  </a:lnTo>
                  <a:lnTo>
                    <a:pt x="432346" y="378510"/>
                  </a:lnTo>
                  <a:lnTo>
                    <a:pt x="434454" y="374357"/>
                  </a:lnTo>
                  <a:lnTo>
                    <a:pt x="434454" y="188760"/>
                  </a:lnTo>
                  <a:lnTo>
                    <a:pt x="434454" y="161429"/>
                  </a:lnTo>
                  <a:lnTo>
                    <a:pt x="434467" y="158457"/>
                  </a:lnTo>
                  <a:close/>
                </a:path>
              </a:pathLst>
            </a:custGeom>
            <a:solidFill>
              <a:srgbClr val="AB4E8E"/>
            </a:solidFill>
          </p:spPr>
          <p:txBody>
            <a:bodyPr wrap="square" lIns="0" tIns="0" rIns="0" bIns="0" rtlCol="0"/>
            <a:lstStyle/>
            <a:p>
              <a:endParaRPr/>
            </a:p>
          </p:txBody>
        </p:sp>
        <p:pic>
          <p:nvPicPr>
            <p:cNvPr id="31" name="object 8">
              <a:extLst>
                <a:ext uri="{FF2B5EF4-FFF2-40B4-BE49-F238E27FC236}">
                  <a16:creationId xmlns:a16="http://schemas.microsoft.com/office/drawing/2014/main" id="{0DF0045C-60C2-4FAF-B4AC-8012DA50A29C}"/>
                </a:ext>
              </a:extLst>
            </p:cNvPr>
            <p:cNvPicPr/>
            <p:nvPr/>
          </p:nvPicPr>
          <p:blipFill>
            <a:blip r:embed="rId5" cstate="print"/>
            <a:stretch>
              <a:fillRect/>
            </a:stretch>
          </p:blipFill>
          <p:spPr>
            <a:xfrm>
              <a:off x="1022853" y="9701048"/>
              <a:ext cx="435459" cy="254959"/>
            </a:xfrm>
            <a:prstGeom prst="rect">
              <a:avLst/>
            </a:prstGeom>
          </p:spPr>
        </p:pic>
      </p:grpSp>
      <p:sp>
        <p:nvSpPr>
          <p:cNvPr id="37" name="CuadroTexto 36">
            <a:extLst>
              <a:ext uri="{FF2B5EF4-FFF2-40B4-BE49-F238E27FC236}">
                <a16:creationId xmlns:a16="http://schemas.microsoft.com/office/drawing/2014/main" id="{521C10D7-2AAC-4F4D-A7C0-605FC39B7E80}"/>
              </a:ext>
            </a:extLst>
          </p:cNvPr>
          <p:cNvSpPr txBox="1"/>
          <p:nvPr userDrawn="1"/>
        </p:nvSpPr>
        <p:spPr>
          <a:xfrm>
            <a:off x="5105400" y="9283125"/>
            <a:ext cx="12344400" cy="584775"/>
          </a:xfrm>
          <a:prstGeom prst="rect">
            <a:avLst/>
          </a:prstGeom>
          <a:noFill/>
        </p:spPr>
        <p:txBody>
          <a:bodyPr wrap="square">
            <a:spAutoFit/>
          </a:bodyPr>
          <a:lstStyle/>
          <a:p>
            <a:pPr algn="just">
              <a:spcBef>
                <a:spcPts val="30"/>
              </a:spcBef>
            </a:pPr>
            <a:r>
              <a:rPr lang="en-US" sz="1600" dirty="0"/>
              <a:t> "The</a:t>
            </a:r>
            <a:r>
              <a:rPr lang="en-US" sz="1600" spc="-15" dirty="0"/>
              <a:t> </a:t>
            </a:r>
            <a:r>
              <a:rPr lang="en-US" sz="1600" dirty="0"/>
              <a:t>European</a:t>
            </a:r>
            <a:r>
              <a:rPr lang="en-US" sz="1600" spc="-15" dirty="0"/>
              <a:t> </a:t>
            </a:r>
            <a:r>
              <a:rPr lang="en-US" sz="1600" dirty="0"/>
              <a:t>Commission</a:t>
            </a:r>
            <a:r>
              <a:rPr lang="en-US" sz="1600" spc="-10" dirty="0"/>
              <a:t> </a:t>
            </a:r>
            <a:r>
              <a:rPr lang="en-US" sz="1600" dirty="0"/>
              <a:t>support</a:t>
            </a:r>
            <a:r>
              <a:rPr lang="en-US" sz="1600" spc="-15" dirty="0"/>
              <a:t> </a:t>
            </a:r>
            <a:r>
              <a:rPr lang="en-US" sz="1600" dirty="0"/>
              <a:t>for</a:t>
            </a:r>
            <a:r>
              <a:rPr lang="en-US" sz="1600" spc="-10" dirty="0"/>
              <a:t> </a:t>
            </a:r>
            <a:r>
              <a:rPr lang="en-US" sz="1600" dirty="0"/>
              <a:t>the</a:t>
            </a:r>
            <a:r>
              <a:rPr lang="en-US" sz="1600" spc="-15" dirty="0"/>
              <a:t> </a:t>
            </a:r>
            <a:r>
              <a:rPr lang="en-US" sz="1600" dirty="0"/>
              <a:t>production</a:t>
            </a:r>
            <a:r>
              <a:rPr lang="en-US" sz="1600" spc="-10" dirty="0"/>
              <a:t> </a:t>
            </a:r>
            <a:r>
              <a:rPr lang="en-US" sz="1600" dirty="0"/>
              <a:t>of</a:t>
            </a:r>
            <a:r>
              <a:rPr lang="en-US" sz="1600" spc="-15" dirty="0"/>
              <a:t> </a:t>
            </a:r>
            <a:r>
              <a:rPr lang="en-US" sz="1600" dirty="0"/>
              <a:t>this</a:t>
            </a:r>
            <a:r>
              <a:rPr lang="en-US" sz="1600" spc="-15" dirty="0"/>
              <a:t> </a:t>
            </a:r>
            <a:r>
              <a:rPr lang="en-US" sz="1600" dirty="0"/>
              <a:t>publication</a:t>
            </a:r>
            <a:r>
              <a:rPr lang="en-US" sz="1600" spc="-10" dirty="0"/>
              <a:t> </a:t>
            </a:r>
            <a:r>
              <a:rPr lang="en-US" sz="1600" dirty="0"/>
              <a:t>does</a:t>
            </a:r>
            <a:r>
              <a:rPr lang="en-US" sz="1600" spc="-15" dirty="0"/>
              <a:t> </a:t>
            </a:r>
            <a:r>
              <a:rPr lang="en-US" sz="1600" dirty="0"/>
              <a:t>not</a:t>
            </a:r>
            <a:r>
              <a:rPr lang="en-US" sz="1600" spc="-10" dirty="0"/>
              <a:t> </a:t>
            </a:r>
            <a:r>
              <a:rPr lang="en-US" sz="1600" dirty="0"/>
              <a:t>constitute</a:t>
            </a:r>
            <a:r>
              <a:rPr lang="en-US" sz="1600" spc="-15" dirty="0"/>
              <a:t> </a:t>
            </a:r>
            <a:r>
              <a:rPr lang="en-US" sz="1600" dirty="0"/>
              <a:t>endorsement</a:t>
            </a:r>
            <a:r>
              <a:rPr lang="en-US" sz="1600" spc="-10" dirty="0"/>
              <a:t> </a:t>
            </a:r>
            <a:r>
              <a:rPr lang="en-US" sz="1600" dirty="0"/>
              <a:t>of</a:t>
            </a:r>
            <a:r>
              <a:rPr lang="en-US" sz="1600" spc="-15" dirty="0"/>
              <a:t> </a:t>
            </a:r>
            <a:r>
              <a:rPr lang="en-US" sz="1600" dirty="0"/>
              <a:t>the</a:t>
            </a:r>
            <a:r>
              <a:rPr lang="en-US" sz="1600" spc="-15" dirty="0"/>
              <a:t> </a:t>
            </a:r>
            <a:r>
              <a:rPr lang="en-US" sz="1600" dirty="0"/>
              <a:t>contents</a:t>
            </a:r>
            <a:r>
              <a:rPr lang="en-US" sz="1600" spc="-10" dirty="0"/>
              <a:t> </a:t>
            </a:r>
            <a:r>
              <a:rPr lang="en-US" sz="1600" dirty="0"/>
              <a:t>which</a:t>
            </a:r>
            <a:r>
              <a:rPr lang="en-US" sz="1600" spc="-155" dirty="0"/>
              <a:t> </a:t>
            </a:r>
            <a:r>
              <a:rPr lang="en-US" sz="1600" dirty="0"/>
              <a:t>reflects the views only of the authors, and the Commission cannot be held responsible for any use which may be made of the</a:t>
            </a:r>
            <a:r>
              <a:rPr lang="en-US" sz="1600" spc="5" dirty="0"/>
              <a:t> </a:t>
            </a:r>
            <a:r>
              <a:rPr lang="en-US" sz="1600" dirty="0"/>
              <a:t>information contained therein."</a:t>
            </a:r>
            <a:endParaRPr lang="es-ES" sz="1600" dirty="0"/>
          </a:p>
        </p:txBody>
      </p:sp>
      <p:sp>
        <p:nvSpPr>
          <p:cNvPr id="38" name="CuadroTexto 37">
            <a:extLst>
              <a:ext uri="{FF2B5EF4-FFF2-40B4-BE49-F238E27FC236}">
                <a16:creationId xmlns:a16="http://schemas.microsoft.com/office/drawing/2014/main" id="{675D9B00-34CB-424A-B0AB-383501E55D16}"/>
              </a:ext>
            </a:extLst>
          </p:cNvPr>
          <p:cNvSpPr txBox="1"/>
          <p:nvPr userDrawn="1"/>
        </p:nvSpPr>
        <p:spPr>
          <a:xfrm>
            <a:off x="4174398" y="5599283"/>
            <a:ext cx="9144000" cy="369332"/>
          </a:xfrm>
          <a:prstGeom prst="rect">
            <a:avLst/>
          </a:prstGeom>
          <a:noFill/>
        </p:spPr>
        <p:txBody>
          <a:bodyPr wrap="square">
            <a:spAutoFit/>
          </a:bodyPr>
          <a:lstStyle/>
          <a:p>
            <a:pPr marL="2416810" marR="2413635" algn="ctr">
              <a:spcBef>
                <a:spcPts val="415"/>
              </a:spcBef>
              <a:spcAft>
                <a:spcPts val="0"/>
              </a:spcAft>
            </a:pPr>
            <a:r>
              <a:rPr lang="en-US" sz="1800" b="1" dirty="0">
                <a:solidFill>
                  <a:srgbClr val="B05894"/>
                </a:solidFill>
                <a:effectLst/>
                <a:latin typeface="Microsoft Sans Serif" panose="020B0604020202020204" pitchFamily="34" charset="0"/>
                <a:ea typeface="Microsoft Sans Serif" panose="020B0604020202020204" pitchFamily="34" charset="0"/>
              </a:rPr>
              <a:t>e4f-network.eu</a:t>
            </a:r>
            <a:endParaRPr lang="es-ES" sz="1800" dirty="0">
              <a:effectLst/>
              <a:latin typeface="Microsoft Sans Serif" panose="020B0604020202020204" pitchFamily="34" charset="0"/>
              <a:ea typeface="Microsoft Sans Serif" panose="020B0604020202020204" pitchFamily="34" charset="0"/>
            </a:endParaRPr>
          </a:p>
        </p:txBody>
      </p:sp>
      <p:grpSp>
        <p:nvGrpSpPr>
          <p:cNvPr id="19" name="Grupo 18">
            <a:extLst>
              <a:ext uri="{FF2B5EF4-FFF2-40B4-BE49-F238E27FC236}">
                <a16:creationId xmlns:a16="http://schemas.microsoft.com/office/drawing/2014/main" id="{262FFA7B-73B6-441C-A2CC-6EA9F6EE7337}"/>
              </a:ext>
            </a:extLst>
          </p:cNvPr>
          <p:cNvGrpSpPr/>
          <p:nvPr userDrawn="1"/>
        </p:nvGrpSpPr>
        <p:grpSpPr>
          <a:xfrm>
            <a:off x="0" y="1775463"/>
            <a:ext cx="18288000" cy="3595707"/>
            <a:chOff x="-24581" y="1790700"/>
            <a:chExt cx="18288000" cy="3595707"/>
          </a:xfrm>
        </p:grpSpPr>
        <p:sp>
          <p:nvSpPr>
            <p:cNvPr id="20" name="object 10">
              <a:extLst>
                <a:ext uri="{FF2B5EF4-FFF2-40B4-BE49-F238E27FC236}">
                  <a16:creationId xmlns:a16="http://schemas.microsoft.com/office/drawing/2014/main" id="{11F37E96-FE8D-476B-BFB0-28ED7F39709E}"/>
                </a:ext>
              </a:extLst>
            </p:cNvPr>
            <p:cNvSpPr/>
            <p:nvPr/>
          </p:nvSpPr>
          <p:spPr>
            <a:xfrm>
              <a:off x="-24581" y="3473853"/>
              <a:ext cx="18288000" cy="514350"/>
            </a:xfrm>
            <a:custGeom>
              <a:avLst/>
              <a:gdLst/>
              <a:ahLst/>
              <a:cxnLst/>
              <a:rect l="l" t="t" r="r" b="b"/>
              <a:pathLst>
                <a:path w="18288000" h="514350">
                  <a:moveTo>
                    <a:pt x="0" y="514349"/>
                  </a:moveTo>
                  <a:lnTo>
                    <a:pt x="0" y="0"/>
                  </a:lnTo>
                  <a:lnTo>
                    <a:pt x="18288000" y="0"/>
                  </a:lnTo>
                  <a:lnTo>
                    <a:pt x="18288000" y="514349"/>
                  </a:lnTo>
                  <a:lnTo>
                    <a:pt x="0" y="514349"/>
                  </a:lnTo>
                  <a:close/>
                </a:path>
              </a:pathLst>
            </a:custGeom>
            <a:solidFill>
              <a:srgbClr val="B05894"/>
            </a:solidFill>
          </p:spPr>
          <p:txBody>
            <a:bodyPr wrap="square" lIns="0" tIns="0" rIns="0" bIns="0" rtlCol="0"/>
            <a:lstStyle/>
            <a:p>
              <a:endParaRPr/>
            </a:p>
          </p:txBody>
        </p:sp>
        <p:pic>
          <p:nvPicPr>
            <p:cNvPr id="21" name="Imagen 20">
              <a:extLst>
                <a:ext uri="{FF2B5EF4-FFF2-40B4-BE49-F238E27FC236}">
                  <a16:creationId xmlns:a16="http://schemas.microsoft.com/office/drawing/2014/main" id="{EB0E2C8F-4A84-4AD4-8BC1-F61351B590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81800" y="1790700"/>
              <a:ext cx="3876674" cy="3595707"/>
            </a:xfrm>
            <a:prstGeom prst="rect">
              <a:avLst/>
            </a:prstGeom>
          </p:spPr>
        </p:pic>
      </p:grpSp>
    </p:spTree>
  </p:cSld>
  <p:clrMap bg1="lt1" tx1="dk1" bg2="lt2" tx2="dk2" accent1="accent1" accent2="accent2" accent3="accent3" accent4="accent4" accent5="accent5" accent6="accent6" hlink="hlink" folHlink="folHlink"/>
  <p:sldLayoutIdLst>
    <p:sldLayoutId id="2147483665"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E95E46FD-F467-4ADE-ABD0-E6A4A9FE2A87}"/>
              </a:ext>
            </a:extLst>
          </p:cNvPr>
          <p:cNvSpPr/>
          <p:nvPr userDrawn="1"/>
        </p:nvSpPr>
        <p:spPr>
          <a:xfrm>
            <a:off x="635" y="8883435"/>
            <a:ext cx="18287365" cy="1381125"/>
          </a:xfrm>
          <a:custGeom>
            <a:avLst/>
            <a:gdLst/>
            <a:ahLst/>
            <a:cxnLst/>
            <a:rect l="l" t="t" r="r" b="b"/>
            <a:pathLst>
              <a:path w="18287365" h="1381125">
                <a:moveTo>
                  <a:pt x="18287242" y="1381125"/>
                </a:moveTo>
                <a:lnTo>
                  <a:pt x="0" y="1381125"/>
                </a:lnTo>
                <a:lnTo>
                  <a:pt x="0" y="0"/>
                </a:lnTo>
                <a:lnTo>
                  <a:pt x="18287242" y="0"/>
                </a:lnTo>
                <a:lnTo>
                  <a:pt x="18287242" y="1381125"/>
                </a:lnTo>
                <a:close/>
              </a:path>
            </a:pathLst>
          </a:custGeom>
          <a:solidFill>
            <a:srgbClr val="F6E9F5"/>
          </a:solidFill>
        </p:spPr>
        <p:txBody>
          <a:bodyPr wrap="square" lIns="0" tIns="0" rIns="0" bIns="0" rtlCol="0"/>
          <a:lstStyle/>
          <a:p>
            <a:endParaRPr/>
          </a:p>
        </p:txBody>
      </p:sp>
      <p:pic>
        <p:nvPicPr>
          <p:cNvPr id="8" name="bg object 17">
            <a:extLst>
              <a:ext uri="{FF2B5EF4-FFF2-40B4-BE49-F238E27FC236}">
                <a16:creationId xmlns:a16="http://schemas.microsoft.com/office/drawing/2014/main" id="{D778CF7E-9520-4B30-8263-3DF7E2FD8C1A}"/>
              </a:ext>
            </a:extLst>
          </p:cNvPr>
          <p:cNvPicPr/>
          <p:nvPr userDrawn="1"/>
        </p:nvPicPr>
        <p:blipFill>
          <a:blip r:embed="rId3" cstate="print"/>
          <a:stretch>
            <a:fillRect/>
          </a:stretch>
        </p:blipFill>
        <p:spPr>
          <a:xfrm>
            <a:off x="2045793" y="9240624"/>
            <a:ext cx="3152774" cy="666749"/>
          </a:xfrm>
          <a:prstGeom prst="rect">
            <a:avLst/>
          </a:prstGeom>
        </p:spPr>
      </p:pic>
      <p:sp>
        <p:nvSpPr>
          <p:cNvPr id="9" name="bg object 18">
            <a:extLst>
              <a:ext uri="{FF2B5EF4-FFF2-40B4-BE49-F238E27FC236}">
                <a16:creationId xmlns:a16="http://schemas.microsoft.com/office/drawing/2014/main" id="{596AACBD-3C44-44F7-A794-D07294759216}"/>
              </a:ext>
            </a:extLst>
          </p:cNvPr>
          <p:cNvSpPr/>
          <p:nvPr userDrawn="1"/>
        </p:nvSpPr>
        <p:spPr>
          <a:xfrm>
            <a:off x="42862" y="8856529"/>
            <a:ext cx="18202275" cy="0"/>
          </a:xfrm>
          <a:custGeom>
            <a:avLst/>
            <a:gdLst/>
            <a:ahLst/>
            <a:cxnLst/>
            <a:rect l="l" t="t" r="r" b="b"/>
            <a:pathLst>
              <a:path w="18202275">
                <a:moveTo>
                  <a:pt x="0" y="0"/>
                </a:moveTo>
                <a:lnTo>
                  <a:pt x="18202273" y="0"/>
                </a:lnTo>
              </a:path>
            </a:pathLst>
          </a:custGeom>
          <a:ln w="85724">
            <a:solidFill>
              <a:srgbClr val="B05894"/>
            </a:solidFill>
          </a:ln>
        </p:spPr>
        <p:txBody>
          <a:bodyPr wrap="square" lIns="0" tIns="0" rIns="0" bIns="0" rtlCol="0"/>
          <a:lstStyle/>
          <a:p>
            <a:endParaRPr/>
          </a:p>
        </p:txBody>
      </p:sp>
      <p:grpSp>
        <p:nvGrpSpPr>
          <p:cNvPr id="10" name="object 2">
            <a:extLst>
              <a:ext uri="{FF2B5EF4-FFF2-40B4-BE49-F238E27FC236}">
                <a16:creationId xmlns:a16="http://schemas.microsoft.com/office/drawing/2014/main" id="{DC67AE64-9ED4-47FE-8345-37E800B47F7D}"/>
              </a:ext>
            </a:extLst>
          </p:cNvPr>
          <p:cNvGrpSpPr/>
          <p:nvPr userDrawn="1"/>
        </p:nvGrpSpPr>
        <p:grpSpPr>
          <a:xfrm>
            <a:off x="379" y="8813666"/>
            <a:ext cx="18287365" cy="1474470"/>
            <a:chOff x="379" y="8813666"/>
            <a:chExt cx="18287365" cy="1474470"/>
          </a:xfrm>
        </p:grpSpPr>
        <p:sp>
          <p:nvSpPr>
            <p:cNvPr id="11" name="object 3">
              <a:extLst>
                <a:ext uri="{FF2B5EF4-FFF2-40B4-BE49-F238E27FC236}">
                  <a16:creationId xmlns:a16="http://schemas.microsoft.com/office/drawing/2014/main" id="{ACB47688-E4F5-4E94-9C96-F9D5A61FA187}"/>
                </a:ext>
              </a:extLst>
            </p:cNvPr>
            <p:cNvSpPr/>
            <p:nvPr/>
          </p:nvSpPr>
          <p:spPr>
            <a:xfrm>
              <a:off x="597090" y="9475139"/>
              <a:ext cx="434975" cy="532130"/>
            </a:xfrm>
            <a:custGeom>
              <a:avLst/>
              <a:gdLst/>
              <a:ahLst/>
              <a:cxnLst/>
              <a:rect l="l" t="t" r="r" b="b"/>
              <a:pathLst>
                <a:path w="434975" h="532129">
                  <a:moveTo>
                    <a:pt x="434467" y="158457"/>
                  </a:moveTo>
                  <a:lnTo>
                    <a:pt x="434454" y="156476"/>
                  </a:lnTo>
                  <a:lnTo>
                    <a:pt x="431546" y="151726"/>
                  </a:lnTo>
                  <a:lnTo>
                    <a:pt x="422567" y="147167"/>
                  </a:lnTo>
                  <a:lnTo>
                    <a:pt x="406869" y="135699"/>
                  </a:lnTo>
                  <a:lnTo>
                    <a:pt x="406869" y="189826"/>
                  </a:lnTo>
                  <a:lnTo>
                    <a:pt x="406869" y="362940"/>
                  </a:lnTo>
                  <a:lnTo>
                    <a:pt x="231838" y="490931"/>
                  </a:lnTo>
                  <a:lnTo>
                    <a:pt x="231838" y="316026"/>
                  </a:lnTo>
                  <a:lnTo>
                    <a:pt x="265214" y="291947"/>
                  </a:lnTo>
                  <a:lnTo>
                    <a:pt x="406869" y="189826"/>
                  </a:lnTo>
                  <a:lnTo>
                    <a:pt x="406869" y="135699"/>
                  </a:lnTo>
                  <a:lnTo>
                    <a:pt x="396405" y="128041"/>
                  </a:lnTo>
                  <a:lnTo>
                    <a:pt x="396405" y="162229"/>
                  </a:lnTo>
                  <a:lnTo>
                    <a:pt x="217982" y="291934"/>
                  </a:lnTo>
                  <a:lnTo>
                    <a:pt x="204254" y="282117"/>
                  </a:lnTo>
                  <a:lnTo>
                    <a:pt x="204254" y="316052"/>
                  </a:lnTo>
                  <a:lnTo>
                    <a:pt x="204254" y="490842"/>
                  </a:lnTo>
                  <a:lnTo>
                    <a:pt x="27597" y="360870"/>
                  </a:lnTo>
                  <a:lnTo>
                    <a:pt x="27597" y="189699"/>
                  </a:lnTo>
                  <a:lnTo>
                    <a:pt x="204254" y="316052"/>
                  </a:lnTo>
                  <a:lnTo>
                    <a:pt x="204254" y="282117"/>
                  </a:lnTo>
                  <a:lnTo>
                    <a:pt x="77419" y="191389"/>
                  </a:lnTo>
                  <a:lnTo>
                    <a:pt x="75069" y="189699"/>
                  </a:lnTo>
                  <a:lnTo>
                    <a:pt x="60350" y="179184"/>
                  </a:lnTo>
                  <a:lnTo>
                    <a:pt x="37426" y="162775"/>
                  </a:lnTo>
                  <a:lnTo>
                    <a:pt x="218008" y="31775"/>
                  </a:lnTo>
                  <a:lnTo>
                    <a:pt x="396405" y="162229"/>
                  </a:lnTo>
                  <a:lnTo>
                    <a:pt x="396405" y="128041"/>
                  </a:lnTo>
                  <a:lnTo>
                    <a:pt x="264782" y="31775"/>
                  </a:lnTo>
                  <a:lnTo>
                    <a:pt x="221348" y="25"/>
                  </a:lnTo>
                  <a:lnTo>
                    <a:pt x="214795" y="0"/>
                  </a:lnTo>
                  <a:lnTo>
                    <a:pt x="6540" y="151079"/>
                  </a:lnTo>
                  <a:lnTo>
                    <a:pt x="2908" y="152946"/>
                  </a:lnTo>
                  <a:lnTo>
                    <a:pt x="12" y="157683"/>
                  </a:lnTo>
                  <a:lnTo>
                    <a:pt x="12" y="158445"/>
                  </a:lnTo>
                  <a:lnTo>
                    <a:pt x="12" y="162902"/>
                  </a:lnTo>
                  <a:lnTo>
                    <a:pt x="12" y="372249"/>
                  </a:lnTo>
                  <a:lnTo>
                    <a:pt x="2108" y="376377"/>
                  </a:lnTo>
                  <a:lnTo>
                    <a:pt x="206235" y="526580"/>
                  </a:lnTo>
                  <a:lnTo>
                    <a:pt x="207162" y="528078"/>
                  </a:lnTo>
                  <a:lnTo>
                    <a:pt x="210769" y="529920"/>
                  </a:lnTo>
                  <a:lnTo>
                    <a:pt x="212293" y="531025"/>
                  </a:lnTo>
                  <a:lnTo>
                    <a:pt x="215163" y="531939"/>
                  </a:lnTo>
                  <a:lnTo>
                    <a:pt x="215912" y="531939"/>
                  </a:lnTo>
                  <a:lnTo>
                    <a:pt x="220167" y="531939"/>
                  </a:lnTo>
                  <a:lnTo>
                    <a:pt x="220916" y="531939"/>
                  </a:lnTo>
                  <a:lnTo>
                    <a:pt x="223774" y="531037"/>
                  </a:lnTo>
                  <a:lnTo>
                    <a:pt x="225259" y="529945"/>
                  </a:lnTo>
                  <a:lnTo>
                    <a:pt x="228917" y="528091"/>
                  </a:lnTo>
                  <a:lnTo>
                    <a:pt x="229819" y="526618"/>
                  </a:lnTo>
                  <a:lnTo>
                    <a:pt x="278612" y="490931"/>
                  </a:lnTo>
                  <a:lnTo>
                    <a:pt x="432346" y="378510"/>
                  </a:lnTo>
                  <a:lnTo>
                    <a:pt x="434454" y="374370"/>
                  </a:lnTo>
                  <a:lnTo>
                    <a:pt x="434454" y="188760"/>
                  </a:lnTo>
                  <a:lnTo>
                    <a:pt x="434454" y="161429"/>
                  </a:lnTo>
                  <a:lnTo>
                    <a:pt x="434467" y="158457"/>
                  </a:lnTo>
                  <a:close/>
                </a:path>
              </a:pathLst>
            </a:custGeom>
            <a:solidFill>
              <a:srgbClr val="AB4E8E"/>
            </a:solidFill>
          </p:spPr>
          <p:txBody>
            <a:bodyPr wrap="square" lIns="0" tIns="0" rIns="0" bIns="0" rtlCol="0"/>
            <a:lstStyle/>
            <a:p>
              <a:endParaRPr/>
            </a:p>
          </p:txBody>
        </p:sp>
        <p:pic>
          <p:nvPicPr>
            <p:cNvPr id="12" name="object 4">
              <a:extLst>
                <a:ext uri="{FF2B5EF4-FFF2-40B4-BE49-F238E27FC236}">
                  <a16:creationId xmlns:a16="http://schemas.microsoft.com/office/drawing/2014/main" id="{E5F35078-FC84-46BA-8493-4689CDB1AA6E}"/>
                </a:ext>
              </a:extLst>
            </p:cNvPr>
            <p:cNvPicPr/>
            <p:nvPr/>
          </p:nvPicPr>
          <p:blipFill>
            <a:blip r:embed="rId4" cstate="print"/>
            <a:stretch>
              <a:fillRect/>
            </a:stretch>
          </p:blipFill>
          <p:spPr>
            <a:xfrm>
              <a:off x="596934" y="9689613"/>
              <a:ext cx="435459" cy="254960"/>
            </a:xfrm>
            <a:prstGeom prst="rect">
              <a:avLst/>
            </a:prstGeom>
          </p:spPr>
        </p:pic>
        <p:sp>
          <p:nvSpPr>
            <p:cNvPr id="13" name="object 5">
              <a:extLst>
                <a:ext uri="{FF2B5EF4-FFF2-40B4-BE49-F238E27FC236}">
                  <a16:creationId xmlns:a16="http://schemas.microsoft.com/office/drawing/2014/main" id="{9201DC64-4478-4EB9-9025-51D6079FF496}"/>
                </a:ext>
              </a:extLst>
            </p:cNvPr>
            <p:cNvSpPr/>
            <p:nvPr/>
          </p:nvSpPr>
          <p:spPr>
            <a:xfrm>
              <a:off x="810056" y="9125191"/>
              <a:ext cx="434975" cy="532130"/>
            </a:xfrm>
            <a:custGeom>
              <a:avLst/>
              <a:gdLst/>
              <a:ahLst/>
              <a:cxnLst/>
              <a:rect l="l" t="t" r="r" b="b"/>
              <a:pathLst>
                <a:path w="434975" h="532129">
                  <a:moveTo>
                    <a:pt x="434454" y="156476"/>
                  </a:moveTo>
                  <a:lnTo>
                    <a:pt x="431533" y="151726"/>
                  </a:lnTo>
                  <a:lnTo>
                    <a:pt x="422579" y="147167"/>
                  </a:lnTo>
                  <a:lnTo>
                    <a:pt x="406869" y="135686"/>
                  </a:lnTo>
                  <a:lnTo>
                    <a:pt x="406869" y="189826"/>
                  </a:lnTo>
                  <a:lnTo>
                    <a:pt x="406869" y="362940"/>
                  </a:lnTo>
                  <a:lnTo>
                    <a:pt x="231838" y="490931"/>
                  </a:lnTo>
                  <a:lnTo>
                    <a:pt x="231838" y="316014"/>
                  </a:lnTo>
                  <a:lnTo>
                    <a:pt x="265214" y="291947"/>
                  </a:lnTo>
                  <a:lnTo>
                    <a:pt x="406869" y="189826"/>
                  </a:lnTo>
                  <a:lnTo>
                    <a:pt x="406869" y="135686"/>
                  </a:lnTo>
                  <a:lnTo>
                    <a:pt x="396405" y="128028"/>
                  </a:lnTo>
                  <a:lnTo>
                    <a:pt x="396405" y="162229"/>
                  </a:lnTo>
                  <a:lnTo>
                    <a:pt x="217982" y="291934"/>
                  </a:lnTo>
                  <a:lnTo>
                    <a:pt x="204241" y="282117"/>
                  </a:lnTo>
                  <a:lnTo>
                    <a:pt x="204241" y="316052"/>
                  </a:lnTo>
                  <a:lnTo>
                    <a:pt x="204241" y="490829"/>
                  </a:lnTo>
                  <a:lnTo>
                    <a:pt x="27597" y="360857"/>
                  </a:lnTo>
                  <a:lnTo>
                    <a:pt x="27597" y="189699"/>
                  </a:lnTo>
                  <a:lnTo>
                    <a:pt x="204241" y="316052"/>
                  </a:lnTo>
                  <a:lnTo>
                    <a:pt x="204241" y="282117"/>
                  </a:lnTo>
                  <a:lnTo>
                    <a:pt x="75057" y="189699"/>
                  </a:lnTo>
                  <a:lnTo>
                    <a:pt x="50393" y="172059"/>
                  </a:lnTo>
                  <a:lnTo>
                    <a:pt x="37426" y="162775"/>
                  </a:lnTo>
                  <a:lnTo>
                    <a:pt x="218008" y="31775"/>
                  </a:lnTo>
                  <a:lnTo>
                    <a:pt x="396405" y="162229"/>
                  </a:lnTo>
                  <a:lnTo>
                    <a:pt x="396405" y="128028"/>
                  </a:lnTo>
                  <a:lnTo>
                    <a:pt x="264769" y="31775"/>
                  </a:lnTo>
                  <a:lnTo>
                    <a:pt x="221335" y="12"/>
                  </a:lnTo>
                  <a:lnTo>
                    <a:pt x="214795" y="0"/>
                  </a:lnTo>
                  <a:lnTo>
                    <a:pt x="6540" y="151079"/>
                  </a:lnTo>
                  <a:lnTo>
                    <a:pt x="2908" y="152946"/>
                  </a:lnTo>
                  <a:lnTo>
                    <a:pt x="12" y="157683"/>
                  </a:lnTo>
                  <a:lnTo>
                    <a:pt x="12" y="158445"/>
                  </a:lnTo>
                  <a:lnTo>
                    <a:pt x="12" y="162902"/>
                  </a:lnTo>
                  <a:lnTo>
                    <a:pt x="12" y="372249"/>
                  </a:lnTo>
                  <a:lnTo>
                    <a:pt x="2108" y="376377"/>
                  </a:lnTo>
                  <a:lnTo>
                    <a:pt x="206235" y="526580"/>
                  </a:lnTo>
                  <a:lnTo>
                    <a:pt x="207162" y="528078"/>
                  </a:lnTo>
                  <a:lnTo>
                    <a:pt x="210794" y="529932"/>
                  </a:lnTo>
                  <a:lnTo>
                    <a:pt x="212293" y="531025"/>
                  </a:lnTo>
                  <a:lnTo>
                    <a:pt x="215163" y="531926"/>
                  </a:lnTo>
                  <a:lnTo>
                    <a:pt x="215912" y="531926"/>
                  </a:lnTo>
                  <a:lnTo>
                    <a:pt x="220167" y="531926"/>
                  </a:lnTo>
                  <a:lnTo>
                    <a:pt x="220916" y="531926"/>
                  </a:lnTo>
                  <a:lnTo>
                    <a:pt x="223774" y="531037"/>
                  </a:lnTo>
                  <a:lnTo>
                    <a:pt x="225285" y="529932"/>
                  </a:lnTo>
                  <a:lnTo>
                    <a:pt x="228917" y="528091"/>
                  </a:lnTo>
                  <a:lnTo>
                    <a:pt x="229819" y="526618"/>
                  </a:lnTo>
                  <a:lnTo>
                    <a:pt x="278612" y="490931"/>
                  </a:lnTo>
                  <a:lnTo>
                    <a:pt x="432346" y="378510"/>
                  </a:lnTo>
                  <a:lnTo>
                    <a:pt x="434454" y="374370"/>
                  </a:lnTo>
                  <a:lnTo>
                    <a:pt x="434454" y="188760"/>
                  </a:lnTo>
                  <a:lnTo>
                    <a:pt x="434454" y="158457"/>
                  </a:lnTo>
                  <a:lnTo>
                    <a:pt x="434454" y="156476"/>
                  </a:lnTo>
                  <a:close/>
                </a:path>
              </a:pathLst>
            </a:custGeom>
            <a:solidFill>
              <a:srgbClr val="AB4E8E"/>
            </a:solidFill>
          </p:spPr>
          <p:txBody>
            <a:bodyPr wrap="square" lIns="0" tIns="0" rIns="0" bIns="0" rtlCol="0"/>
            <a:lstStyle/>
            <a:p>
              <a:endParaRPr/>
            </a:p>
          </p:txBody>
        </p:sp>
        <p:pic>
          <p:nvPicPr>
            <p:cNvPr id="14" name="object 6">
              <a:extLst>
                <a:ext uri="{FF2B5EF4-FFF2-40B4-BE49-F238E27FC236}">
                  <a16:creationId xmlns:a16="http://schemas.microsoft.com/office/drawing/2014/main" id="{5C346AD7-BE02-4237-8C03-A128D4DB66D4}"/>
                </a:ext>
              </a:extLst>
            </p:cNvPr>
            <p:cNvPicPr/>
            <p:nvPr/>
          </p:nvPicPr>
          <p:blipFill>
            <a:blip r:embed="rId5" cstate="print"/>
            <a:stretch>
              <a:fillRect/>
            </a:stretch>
          </p:blipFill>
          <p:spPr>
            <a:xfrm>
              <a:off x="809897" y="9339661"/>
              <a:ext cx="435459" cy="254959"/>
            </a:xfrm>
            <a:prstGeom prst="rect">
              <a:avLst/>
            </a:prstGeom>
          </p:spPr>
        </p:pic>
        <p:sp>
          <p:nvSpPr>
            <p:cNvPr id="15" name="object 7">
              <a:extLst>
                <a:ext uri="{FF2B5EF4-FFF2-40B4-BE49-F238E27FC236}">
                  <a16:creationId xmlns:a16="http://schemas.microsoft.com/office/drawing/2014/main" id="{675C40D4-E192-496A-B2DE-5B4634DF9FD1}"/>
                </a:ext>
              </a:extLst>
            </p:cNvPr>
            <p:cNvSpPr/>
            <p:nvPr/>
          </p:nvSpPr>
          <p:spPr>
            <a:xfrm>
              <a:off x="1023010" y="9486582"/>
              <a:ext cx="434975" cy="532130"/>
            </a:xfrm>
            <a:custGeom>
              <a:avLst/>
              <a:gdLst/>
              <a:ahLst/>
              <a:cxnLst/>
              <a:rect l="l" t="t" r="r" b="b"/>
              <a:pathLst>
                <a:path w="434975" h="532129">
                  <a:moveTo>
                    <a:pt x="434467" y="158457"/>
                  </a:moveTo>
                  <a:lnTo>
                    <a:pt x="434454" y="156476"/>
                  </a:lnTo>
                  <a:lnTo>
                    <a:pt x="431546" y="151714"/>
                  </a:lnTo>
                  <a:lnTo>
                    <a:pt x="422567" y="147154"/>
                  </a:lnTo>
                  <a:lnTo>
                    <a:pt x="406869" y="135686"/>
                  </a:lnTo>
                  <a:lnTo>
                    <a:pt x="406869" y="189826"/>
                  </a:lnTo>
                  <a:lnTo>
                    <a:pt x="406869" y="362940"/>
                  </a:lnTo>
                  <a:lnTo>
                    <a:pt x="231838" y="490931"/>
                  </a:lnTo>
                  <a:lnTo>
                    <a:pt x="231838" y="316014"/>
                  </a:lnTo>
                  <a:lnTo>
                    <a:pt x="265214" y="291947"/>
                  </a:lnTo>
                  <a:lnTo>
                    <a:pt x="406869" y="189826"/>
                  </a:lnTo>
                  <a:lnTo>
                    <a:pt x="406869" y="135686"/>
                  </a:lnTo>
                  <a:lnTo>
                    <a:pt x="396405" y="128028"/>
                  </a:lnTo>
                  <a:lnTo>
                    <a:pt x="396405" y="162229"/>
                  </a:lnTo>
                  <a:lnTo>
                    <a:pt x="217970" y="291922"/>
                  </a:lnTo>
                  <a:lnTo>
                    <a:pt x="204254" y="282117"/>
                  </a:lnTo>
                  <a:lnTo>
                    <a:pt x="204254" y="316052"/>
                  </a:lnTo>
                  <a:lnTo>
                    <a:pt x="204254" y="490829"/>
                  </a:lnTo>
                  <a:lnTo>
                    <a:pt x="27597" y="360857"/>
                  </a:lnTo>
                  <a:lnTo>
                    <a:pt x="27597" y="189687"/>
                  </a:lnTo>
                  <a:lnTo>
                    <a:pt x="204254" y="316052"/>
                  </a:lnTo>
                  <a:lnTo>
                    <a:pt x="204254" y="282117"/>
                  </a:lnTo>
                  <a:lnTo>
                    <a:pt x="152933" y="245402"/>
                  </a:lnTo>
                  <a:lnTo>
                    <a:pt x="75069" y="189687"/>
                  </a:lnTo>
                  <a:lnTo>
                    <a:pt x="37426" y="162775"/>
                  </a:lnTo>
                  <a:lnTo>
                    <a:pt x="218008" y="31775"/>
                  </a:lnTo>
                  <a:lnTo>
                    <a:pt x="396405" y="162229"/>
                  </a:lnTo>
                  <a:lnTo>
                    <a:pt x="396405" y="128028"/>
                  </a:lnTo>
                  <a:lnTo>
                    <a:pt x="264782" y="31775"/>
                  </a:lnTo>
                  <a:lnTo>
                    <a:pt x="221348" y="12"/>
                  </a:lnTo>
                  <a:lnTo>
                    <a:pt x="214795" y="0"/>
                  </a:lnTo>
                  <a:lnTo>
                    <a:pt x="6565" y="151053"/>
                  </a:lnTo>
                  <a:lnTo>
                    <a:pt x="2908" y="152946"/>
                  </a:lnTo>
                  <a:lnTo>
                    <a:pt x="12" y="157683"/>
                  </a:lnTo>
                  <a:lnTo>
                    <a:pt x="12" y="158445"/>
                  </a:lnTo>
                  <a:lnTo>
                    <a:pt x="12" y="162902"/>
                  </a:lnTo>
                  <a:lnTo>
                    <a:pt x="12" y="372249"/>
                  </a:lnTo>
                  <a:lnTo>
                    <a:pt x="2108" y="376377"/>
                  </a:lnTo>
                  <a:lnTo>
                    <a:pt x="206235" y="526567"/>
                  </a:lnTo>
                  <a:lnTo>
                    <a:pt x="207162" y="528066"/>
                  </a:lnTo>
                  <a:lnTo>
                    <a:pt x="210820" y="529945"/>
                  </a:lnTo>
                  <a:lnTo>
                    <a:pt x="212293" y="531012"/>
                  </a:lnTo>
                  <a:lnTo>
                    <a:pt x="215163" y="531926"/>
                  </a:lnTo>
                  <a:lnTo>
                    <a:pt x="215912" y="531926"/>
                  </a:lnTo>
                  <a:lnTo>
                    <a:pt x="220167" y="531926"/>
                  </a:lnTo>
                  <a:lnTo>
                    <a:pt x="220916" y="531926"/>
                  </a:lnTo>
                  <a:lnTo>
                    <a:pt x="223774" y="531025"/>
                  </a:lnTo>
                  <a:lnTo>
                    <a:pt x="225247" y="529958"/>
                  </a:lnTo>
                  <a:lnTo>
                    <a:pt x="228917" y="528091"/>
                  </a:lnTo>
                  <a:lnTo>
                    <a:pt x="229831" y="526592"/>
                  </a:lnTo>
                  <a:lnTo>
                    <a:pt x="278612" y="490931"/>
                  </a:lnTo>
                  <a:lnTo>
                    <a:pt x="432346" y="378510"/>
                  </a:lnTo>
                  <a:lnTo>
                    <a:pt x="434454" y="374357"/>
                  </a:lnTo>
                  <a:lnTo>
                    <a:pt x="434454" y="188760"/>
                  </a:lnTo>
                  <a:lnTo>
                    <a:pt x="434454" y="161429"/>
                  </a:lnTo>
                  <a:lnTo>
                    <a:pt x="434467" y="158457"/>
                  </a:lnTo>
                  <a:close/>
                </a:path>
              </a:pathLst>
            </a:custGeom>
            <a:solidFill>
              <a:srgbClr val="AB4E8E"/>
            </a:solidFill>
          </p:spPr>
          <p:txBody>
            <a:bodyPr wrap="square" lIns="0" tIns="0" rIns="0" bIns="0" rtlCol="0"/>
            <a:lstStyle/>
            <a:p>
              <a:endParaRPr/>
            </a:p>
          </p:txBody>
        </p:sp>
        <p:pic>
          <p:nvPicPr>
            <p:cNvPr id="16" name="object 8">
              <a:extLst>
                <a:ext uri="{FF2B5EF4-FFF2-40B4-BE49-F238E27FC236}">
                  <a16:creationId xmlns:a16="http://schemas.microsoft.com/office/drawing/2014/main" id="{492B8A7E-0267-433F-BD96-9BA3EC33D5D3}"/>
                </a:ext>
              </a:extLst>
            </p:cNvPr>
            <p:cNvPicPr/>
            <p:nvPr/>
          </p:nvPicPr>
          <p:blipFill>
            <a:blip r:embed="rId5" cstate="print"/>
            <a:stretch>
              <a:fillRect/>
            </a:stretch>
          </p:blipFill>
          <p:spPr>
            <a:xfrm>
              <a:off x="1022853" y="9701048"/>
              <a:ext cx="435459" cy="254959"/>
            </a:xfrm>
            <a:prstGeom prst="rect">
              <a:avLst/>
            </a:prstGeom>
          </p:spPr>
        </p:pic>
      </p:grpSp>
      <p:sp>
        <p:nvSpPr>
          <p:cNvPr id="23" name="CuadroTexto 22">
            <a:extLst>
              <a:ext uri="{FF2B5EF4-FFF2-40B4-BE49-F238E27FC236}">
                <a16:creationId xmlns:a16="http://schemas.microsoft.com/office/drawing/2014/main" id="{1D54CE27-4B34-4A2D-BBA3-5AAF26A98167}"/>
              </a:ext>
            </a:extLst>
          </p:cNvPr>
          <p:cNvSpPr txBox="1"/>
          <p:nvPr userDrawn="1"/>
        </p:nvSpPr>
        <p:spPr>
          <a:xfrm>
            <a:off x="5105400" y="9283125"/>
            <a:ext cx="12344400" cy="584775"/>
          </a:xfrm>
          <a:prstGeom prst="rect">
            <a:avLst/>
          </a:prstGeom>
          <a:noFill/>
        </p:spPr>
        <p:txBody>
          <a:bodyPr wrap="square">
            <a:spAutoFit/>
          </a:bodyPr>
          <a:lstStyle/>
          <a:p>
            <a:pPr algn="just">
              <a:spcBef>
                <a:spcPts val="30"/>
              </a:spcBef>
            </a:pPr>
            <a:r>
              <a:rPr lang="en-US" sz="1600" dirty="0"/>
              <a:t> "The</a:t>
            </a:r>
            <a:r>
              <a:rPr lang="en-US" sz="1600" spc="-15" dirty="0"/>
              <a:t> </a:t>
            </a:r>
            <a:r>
              <a:rPr lang="en-US" sz="1600" dirty="0"/>
              <a:t>European</a:t>
            </a:r>
            <a:r>
              <a:rPr lang="en-US" sz="1600" spc="-15" dirty="0"/>
              <a:t> </a:t>
            </a:r>
            <a:r>
              <a:rPr lang="en-US" sz="1600" dirty="0"/>
              <a:t>Commission</a:t>
            </a:r>
            <a:r>
              <a:rPr lang="en-US" sz="1600" spc="-10" dirty="0"/>
              <a:t> </a:t>
            </a:r>
            <a:r>
              <a:rPr lang="en-US" sz="1600" dirty="0"/>
              <a:t>support</a:t>
            </a:r>
            <a:r>
              <a:rPr lang="en-US" sz="1600" spc="-15" dirty="0"/>
              <a:t> </a:t>
            </a:r>
            <a:r>
              <a:rPr lang="en-US" sz="1600" dirty="0"/>
              <a:t>for</a:t>
            </a:r>
            <a:r>
              <a:rPr lang="en-US" sz="1600" spc="-10" dirty="0"/>
              <a:t> </a:t>
            </a:r>
            <a:r>
              <a:rPr lang="en-US" sz="1600" dirty="0"/>
              <a:t>the</a:t>
            </a:r>
            <a:r>
              <a:rPr lang="en-US" sz="1600" spc="-15" dirty="0"/>
              <a:t> </a:t>
            </a:r>
            <a:r>
              <a:rPr lang="en-US" sz="1600" dirty="0"/>
              <a:t>production</a:t>
            </a:r>
            <a:r>
              <a:rPr lang="en-US" sz="1600" spc="-10" dirty="0"/>
              <a:t> </a:t>
            </a:r>
            <a:r>
              <a:rPr lang="en-US" sz="1600" dirty="0"/>
              <a:t>of</a:t>
            </a:r>
            <a:r>
              <a:rPr lang="en-US" sz="1600" spc="-15" dirty="0"/>
              <a:t> </a:t>
            </a:r>
            <a:r>
              <a:rPr lang="en-US" sz="1600" dirty="0"/>
              <a:t>this</a:t>
            </a:r>
            <a:r>
              <a:rPr lang="en-US" sz="1600" spc="-15" dirty="0"/>
              <a:t> </a:t>
            </a:r>
            <a:r>
              <a:rPr lang="en-US" sz="1600" dirty="0"/>
              <a:t>publication</a:t>
            </a:r>
            <a:r>
              <a:rPr lang="en-US" sz="1600" spc="-10" dirty="0"/>
              <a:t> </a:t>
            </a:r>
            <a:r>
              <a:rPr lang="en-US" sz="1600" dirty="0"/>
              <a:t>does</a:t>
            </a:r>
            <a:r>
              <a:rPr lang="en-US" sz="1600" spc="-15" dirty="0"/>
              <a:t> </a:t>
            </a:r>
            <a:r>
              <a:rPr lang="en-US" sz="1600" dirty="0"/>
              <a:t>not</a:t>
            </a:r>
            <a:r>
              <a:rPr lang="en-US" sz="1600" spc="-10" dirty="0"/>
              <a:t> </a:t>
            </a:r>
            <a:r>
              <a:rPr lang="en-US" sz="1600" dirty="0"/>
              <a:t>constitute</a:t>
            </a:r>
            <a:r>
              <a:rPr lang="en-US" sz="1600" spc="-15" dirty="0"/>
              <a:t> </a:t>
            </a:r>
            <a:r>
              <a:rPr lang="en-US" sz="1600" dirty="0"/>
              <a:t>endorsement</a:t>
            </a:r>
            <a:r>
              <a:rPr lang="en-US" sz="1600" spc="-10" dirty="0"/>
              <a:t> </a:t>
            </a:r>
            <a:r>
              <a:rPr lang="en-US" sz="1600" dirty="0"/>
              <a:t>of</a:t>
            </a:r>
            <a:r>
              <a:rPr lang="en-US" sz="1600" spc="-15" dirty="0"/>
              <a:t> </a:t>
            </a:r>
            <a:r>
              <a:rPr lang="en-US" sz="1600" dirty="0"/>
              <a:t>the</a:t>
            </a:r>
            <a:r>
              <a:rPr lang="en-US" sz="1600" spc="-15" dirty="0"/>
              <a:t> </a:t>
            </a:r>
            <a:r>
              <a:rPr lang="en-US" sz="1600" dirty="0"/>
              <a:t>contents</a:t>
            </a:r>
            <a:r>
              <a:rPr lang="en-US" sz="1600" spc="-10" dirty="0"/>
              <a:t> </a:t>
            </a:r>
            <a:r>
              <a:rPr lang="en-US" sz="1600" dirty="0"/>
              <a:t>which</a:t>
            </a:r>
            <a:r>
              <a:rPr lang="en-US" sz="1600" spc="-155" dirty="0"/>
              <a:t> </a:t>
            </a:r>
            <a:r>
              <a:rPr lang="en-US" sz="1600" dirty="0"/>
              <a:t>reflects the views only of the authors, and the Commission cannot be held responsible for any use which may be made of the</a:t>
            </a:r>
            <a:r>
              <a:rPr lang="en-US" sz="1600" spc="5" dirty="0"/>
              <a:t> </a:t>
            </a:r>
            <a:r>
              <a:rPr lang="en-US" sz="1600" dirty="0"/>
              <a:t>information contained therein."</a:t>
            </a:r>
            <a:endParaRPr lang="es-ES" sz="1600" dirty="0"/>
          </a:p>
        </p:txBody>
      </p:sp>
      <p:pic>
        <p:nvPicPr>
          <p:cNvPr id="3" name="Imagen 2">
            <a:extLst>
              <a:ext uri="{FF2B5EF4-FFF2-40B4-BE49-F238E27FC236}">
                <a16:creationId xmlns:a16="http://schemas.microsoft.com/office/drawing/2014/main" id="{B39E953B-CAA4-449F-ACCE-41955DA3CD1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002000" y="453887"/>
            <a:ext cx="1711842" cy="1587774"/>
          </a:xfrm>
          <a:prstGeom prst="rect">
            <a:avLst/>
          </a:prstGeom>
        </p:spPr>
      </p:pic>
    </p:spTree>
    <p:extLst>
      <p:ext uri="{BB962C8B-B14F-4D97-AF65-F5344CB8AC3E}">
        <p14:creationId xmlns:p14="http://schemas.microsoft.com/office/powerpoint/2010/main" val="4013780680"/>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79" y="8813666"/>
            <a:ext cx="18287365" cy="1474470"/>
            <a:chOff x="379" y="8813666"/>
            <a:chExt cx="18287365" cy="1474470"/>
          </a:xfrm>
        </p:grpSpPr>
        <p:sp>
          <p:nvSpPr>
            <p:cNvPr id="3" name="object 3"/>
            <p:cNvSpPr/>
            <p:nvPr/>
          </p:nvSpPr>
          <p:spPr>
            <a:xfrm>
              <a:off x="597090" y="9475139"/>
              <a:ext cx="434975" cy="532130"/>
            </a:xfrm>
            <a:custGeom>
              <a:avLst/>
              <a:gdLst/>
              <a:ahLst/>
              <a:cxnLst/>
              <a:rect l="l" t="t" r="r" b="b"/>
              <a:pathLst>
                <a:path w="434975" h="532129">
                  <a:moveTo>
                    <a:pt x="434467" y="158457"/>
                  </a:moveTo>
                  <a:lnTo>
                    <a:pt x="434454" y="156476"/>
                  </a:lnTo>
                  <a:lnTo>
                    <a:pt x="431546" y="151726"/>
                  </a:lnTo>
                  <a:lnTo>
                    <a:pt x="422567" y="147167"/>
                  </a:lnTo>
                  <a:lnTo>
                    <a:pt x="406869" y="135699"/>
                  </a:lnTo>
                  <a:lnTo>
                    <a:pt x="406869" y="189826"/>
                  </a:lnTo>
                  <a:lnTo>
                    <a:pt x="406869" y="362940"/>
                  </a:lnTo>
                  <a:lnTo>
                    <a:pt x="231838" y="490931"/>
                  </a:lnTo>
                  <a:lnTo>
                    <a:pt x="231838" y="316026"/>
                  </a:lnTo>
                  <a:lnTo>
                    <a:pt x="265214" y="291947"/>
                  </a:lnTo>
                  <a:lnTo>
                    <a:pt x="406869" y="189826"/>
                  </a:lnTo>
                  <a:lnTo>
                    <a:pt x="406869" y="135699"/>
                  </a:lnTo>
                  <a:lnTo>
                    <a:pt x="396405" y="128041"/>
                  </a:lnTo>
                  <a:lnTo>
                    <a:pt x="396405" y="162229"/>
                  </a:lnTo>
                  <a:lnTo>
                    <a:pt x="217982" y="291934"/>
                  </a:lnTo>
                  <a:lnTo>
                    <a:pt x="204254" y="282117"/>
                  </a:lnTo>
                  <a:lnTo>
                    <a:pt x="204254" y="316052"/>
                  </a:lnTo>
                  <a:lnTo>
                    <a:pt x="204254" y="490842"/>
                  </a:lnTo>
                  <a:lnTo>
                    <a:pt x="27597" y="360870"/>
                  </a:lnTo>
                  <a:lnTo>
                    <a:pt x="27597" y="189699"/>
                  </a:lnTo>
                  <a:lnTo>
                    <a:pt x="204254" y="316052"/>
                  </a:lnTo>
                  <a:lnTo>
                    <a:pt x="204254" y="282117"/>
                  </a:lnTo>
                  <a:lnTo>
                    <a:pt x="77419" y="191389"/>
                  </a:lnTo>
                  <a:lnTo>
                    <a:pt x="75069" y="189699"/>
                  </a:lnTo>
                  <a:lnTo>
                    <a:pt x="60350" y="179184"/>
                  </a:lnTo>
                  <a:lnTo>
                    <a:pt x="37426" y="162775"/>
                  </a:lnTo>
                  <a:lnTo>
                    <a:pt x="218008" y="31775"/>
                  </a:lnTo>
                  <a:lnTo>
                    <a:pt x="396405" y="162229"/>
                  </a:lnTo>
                  <a:lnTo>
                    <a:pt x="396405" y="128041"/>
                  </a:lnTo>
                  <a:lnTo>
                    <a:pt x="264782" y="31775"/>
                  </a:lnTo>
                  <a:lnTo>
                    <a:pt x="221348" y="25"/>
                  </a:lnTo>
                  <a:lnTo>
                    <a:pt x="214795" y="0"/>
                  </a:lnTo>
                  <a:lnTo>
                    <a:pt x="6540" y="151079"/>
                  </a:lnTo>
                  <a:lnTo>
                    <a:pt x="2908" y="152946"/>
                  </a:lnTo>
                  <a:lnTo>
                    <a:pt x="12" y="157683"/>
                  </a:lnTo>
                  <a:lnTo>
                    <a:pt x="12" y="158445"/>
                  </a:lnTo>
                  <a:lnTo>
                    <a:pt x="12" y="162902"/>
                  </a:lnTo>
                  <a:lnTo>
                    <a:pt x="12" y="372249"/>
                  </a:lnTo>
                  <a:lnTo>
                    <a:pt x="2108" y="376377"/>
                  </a:lnTo>
                  <a:lnTo>
                    <a:pt x="206235" y="526580"/>
                  </a:lnTo>
                  <a:lnTo>
                    <a:pt x="207162" y="528078"/>
                  </a:lnTo>
                  <a:lnTo>
                    <a:pt x="210769" y="529920"/>
                  </a:lnTo>
                  <a:lnTo>
                    <a:pt x="212293" y="531025"/>
                  </a:lnTo>
                  <a:lnTo>
                    <a:pt x="215163" y="531939"/>
                  </a:lnTo>
                  <a:lnTo>
                    <a:pt x="215912" y="531939"/>
                  </a:lnTo>
                  <a:lnTo>
                    <a:pt x="220167" y="531939"/>
                  </a:lnTo>
                  <a:lnTo>
                    <a:pt x="220916" y="531939"/>
                  </a:lnTo>
                  <a:lnTo>
                    <a:pt x="223774" y="531037"/>
                  </a:lnTo>
                  <a:lnTo>
                    <a:pt x="225259" y="529945"/>
                  </a:lnTo>
                  <a:lnTo>
                    <a:pt x="228917" y="528091"/>
                  </a:lnTo>
                  <a:lnTo>
                    <a:pt x="229819" y="526618"/>
                  </a:lnTo>
                  <a:lnTo>
                    <a:pt x="278612" y="490931"/>
                  </a:lnTo>
                  <a:lnTo>
                    <a:pt x="432346" y="378510"/>
                  </a:lnTo>
                  <a:lnTo>
                    <a:pt x="434454" y="374370"/>
                  </a:lnTo>
                  <a:lnTo>
                    <a:pt x="434454" y="188760"/>
                  </a:lnTo>
                  <a:lnTo>
                    <a:pt x="434454" y="161429"/>
                  </a:lnTo>
                  <a:lnTo>
                    <a:pt x="434467" y="158457"/>
                  </a:lnTo>
                  <a:close/>
                </a:path>
              </a:pathLst>
            </a:custGeom>
            <a:solidFill>
              <a:srgbClr val="AB4E8E"/>
            </a:solidFill>
          </p:spPr>
          <p:txBody>
            <a:bodyPr wrap="square" lIns="0" tIns="0" rIns="0" bIns="0" rtlCol="0"/>
            <a:lstStyle/>
            <a:p>
              <a:endParaRPr/>
            </a:p>
          </p:txBody>
        </p:sp>
        <p:pic>
          <p:nvPicPr>
            <p:cNvPr id="4" name="object 4"/>
            <p:cNvPicPr/>
            <p:nvPr/>
          </p:nvPicPr>
          <p:blipFill>
            <a:blip r:embed="rId2" cstate="print"/>
            <a:stretch>
              <a:fillRect/>
            </a:stretch>
          </p:blipFill>
          <p:spPr>
            <a:xfrm>
              <a:off x="596934" y="9689613"/>
              <a:ext cx="435459" cy="254960"/>
            </a:xfrm>
            <a:prstGeom prst="rect">
              <a:avLst/>
            </a:prstGeom>
          </p:spPr>
        </p:pic>
        <p:sp>
          <p:nvSpPr>
            <p:cNvPr id="5" name="object 5"/>
            <p:cNvSpPr/>
            <p:nvPr/>
          </p:nvSpPr>
          <p:spPr>
            <a:xfrm>
              <a:off x="810056" y="9125191"/>
              <a:ext cx="434975" cy="532130"/>
            </a:xfrm>
            <a:custGeom>
              <a:avLst/>
              <a:gdLst/>
              <a:ahLst/>
              <a:cxnLst/>
              <a:rect l="l" t="t" r="r" b="b"/>
              <a:pathLst>
                <a:path w="434975" h="532129">
                  <a:moveTo>
                    <a:pt x="434454" y="156476"/>
                  </a:moveTo>
                  <a:lnTo>
                    <a:pt x="431533" y="151726"/>
                  </a:lnTo>
                  <a:lnTo>
                    <a:pt x="422579" y="147167"/>
                  </a:lnTo>
                  <a:lnTo>
                    <a:pt x="406869" y="135686"/>
                  </a:lnTo>
                  <a:lnTo>
                    <a:pt x="406869" y="189826"/>
                  </a:lnTo>
                  <a:lnTo>
                    <a:pt x="406869" y="362940"/>
                  </a:lnTo>
                  <a:lnTo>
                    <a:pt x="231838" y="490931"/>
                  </a:lnTo>
                  <a:lnTo>
                    <a:pt x="231838" y="316014"/>
                  </a:lnTo>
                  <a:lnTo>
                    <a:pt x="265214" y="291947"/>
                  </a:lnTo>
                  <a:lnTo>
                    <a:pt x="406869" y="189826"/>
                  </a:lnTo>
                  <a:lnTo>
                    <a:pt x="406869" y="135686"/>
                  </a:lnTo>
                  <a:lnTo>
                    <a:pt x="396405" y="128028"/>
                  </a:lnTo>
                  <a:lnTo>
                    <a:pt x="396405" y="162229"/>
                  </a:lnTo>
                  <a:lnTo>
                    <a:pt x="217982" y="291934"/>
                  </a:lnTo>
                  <a:lnTo>
                    <a:pt x="204241" y="282117"/>
                  </a:lnTo>
                  <a:lnTo>
                    <a:pt x="204241" y="316052"/>
                  </a:lnTo>
                  <a:lnTo>
                    <a:pt x="204241" y="490829"/>
                  </a:lnTo>
                  <a:lnTo>
                    <a:pt x="27597" y="360857"/>
                  </a:lnTo>
                  <a:lnTo>
                    <a:pt x="27597" y="189699"/>
                  </a:lnTo>
                  <a:lnTo>
                    <a:pt x="204241" y="316052"/>
                  </a:lnTo>
                  <a:lnTo>
                    <a:pt x="204241" y="282117"/>
                  </a:lnTo>
                  <a:lnTo>
                    <a:pt x="75057" y="189699"/>
                  </a:lnTo>
                  <a:lnTo>
                    <a:pt x="50393" y="172059"/>
                  </a:lnTo>
                  <a:lnTo>
                    <a:pt x="37426" y="162775"/>
                  </a:lnTo>
                  <a:lnTo>
                    <a:pt x="218008" y="31775"/>
                  </a:lnTo>
                  <a:lnTo>
                    <a:pt x="396405" y="162229"/>
                  </a:lnTo>
                  <a:lnTo>
                    <a:pt x="396405" y="128028"/>
                  </a:lnTo>
                  <a:lnTo>
                    <a:pt x="264769" y="31775"/>
                  </a:lnTo>
                  <a:lnTo>
                    <a:pt x="221335" y="12"/>
                  </a:lnTo>
                  <a:lnTo>
                    <a:pt x="214795" y="0"/>
                  </a:lnTo>
                  <a:lnTo>
                    <a:pt x="6540" y="151079"/>
                  </a:lnTo>
                  <a:lnTo>
                    <a:pt x="2908" y="152946"/>
                  </a:lnTo>
                  <a:lnTo>
                    <a:pt x="12" y="157683"/>
                  </a:lnTo>
                  <a:lnTo>
                    <a:pt x="12" y="158445"/>
                  </a:lnTo>
                  <a:lnTo>
                    <a:pt x="12" y="162902"/>
                  </a:lnTo>
                  <a:lnTo>
                    <a:pt x="12" y="372249"/>
                  </a:lnTo>
                  <a:lnTo>
                    <a:pt x="2108" y="376377"/>
                  </a:lnTo>
                  <a:lnTo>
                    <a:pt x="206235" y="526580"/>
                  </a:lnTo>
                  <a:lnTo>
                    <a:pt x="207162" y="528078"/>
                  </a:lnTo>
                  <a:lnTo>
                    <a:pt x="210794" y="529932"/>
                  </a:lnTo>
                  <a:lnTo>
                    <a:pt x="212293" y="531025"/>
                  </a:lnTo>
                  <a:lnTo>
                    <a:pt x="215163" y="531926"/>
                  </a:lnTo>
                  <a:lnTo>
                    <a:pt x="215912" y="531926"/>
                  </a:lnTo>
                  <a:lnTo>
                    <a:pt x="220167" y="531926"/>
                  </a:lnTo>
                  <a:lnTo>
                    <a:pt x="220916" y="531926"/>
                  </a:lnTo>
                  <a:lnTo>
                    <a:pt x="223774" y="531037"/>
                  </a:lnTo>
                  <a:lnTo>
                    <a:pt x="225285" y="529932"/>
                  </a:lnTo>
                  <a:lnTo>
                    <a:pt x="228917" y="528091"/>
                  </a:lnTo>
                  <a:lnTo>
                    <a:pt x="229819" y="526618"/>
                  </a:lnTo>
                  <a:lnTo>
                    <a:pt x="278612" y="490931"/>
                  </a:lnTo>
                  <a:lnTo>
                    <a:pt x="432346" y="378510"/>
                  </a:lnTo>
                  <a:lnTo>
                    <a:pt x="434454" y="374370"/>
                  </a:lnTo>
                  <a:lnTo>
                    <a:pt x="434454" y="188760"/>
                  </a:lnTo>
                  <a:lnTo>
                    <a:pt x="434454" y="158457"/>
                  </a:lnTo>
                  <a:lnTo>
                    <a:pt x="434454" y="156476"/>
                  </a:lnTo>
                  <a:close/>
                </a:path>
              </a:pathLst>
            </a:custGeom>
            <a:solidFill>
              <a:srgbClr val="AB4E8E"/>
            </a:solidFill>
          </p:spPr>
          <p:txBody>
            <a:bodyPr wrap="square" lIns="0" tIns="0" rIns="0" bIns="0" rtlCol="0"/>
            <a:lstStyle/>
            <a:p>
              <a:endParaRPr/>
            </a:p>
          </p:txBody>
        </p:sp>
        <p:pic>
          <p:nvPicPr>
            <p:cNvPr id="6" name="object 6"/>
            <p:cNvPicPr/>
            <p:nvPr/>
          </p:nvPicPr>
          <p:blipFill>
            <a:blip r:embed="rId3" cstate="print"/>
            <a:stretch>
              <a:fillRect/>
            </a:stretch>
          </p:blipFill>
          <p:spPr>
            <a:xfrm>
              <a:off x="809897" y="9339661"/>
              <a:ext cx="435459" cy="254959"/>
            </a:xfrm>
            <a:prstGeom prst="rect">
              <a:avLst/>
            </a:prstGeom>
          </p:spPr>
        </p:pic>
        <p:sp>
          <p:nvSpPr>
            <p:cNvPr id="7" name="object 7"/>
            <p:cNvSpPr/>
            <p:nvPr/>
          </p:nvSpPr>
          <p:spPr>
            <a:xfrm>
              <a:off x="1023010" y="9486582"/>
              <a:ext cx="434975" cy="532130"/>
            </a:xfrm>
            <a:custGeom>
              <a:avLst/>
              <a:gdLst/>
              <a:ahLst/>
              <a:cxnLst/>
              <a:rect l="l" t="t" r="r" b="b"/>
              <a:pathLst>
                <a:path w="434975" h="532129">
                  <a:moveTo>
                    <a:pt x="434467" y="158457"/>
                  </a:moveTo>
                  <a:lnTo>
                    <a:pt x="434454" y="156476"/>
                  </a:lnTo>
                  <a:lnTo>
                    <a:pt x="431546" y="151714"/>
                  </a:lnTo>
                  <a:lnTo>
                    <a:pt x="422567" y="147154"/>
                  </a:lnTo>
                  <a:lnTo>
                    <a:pt x="406869" y="135686"/>
                  </a:lnTo>
                  <a:lnTo>
                    <a:pt x="406869" y="189826"/>
                  </a:lnTo>
                  <a:lnTo>
                    <a:pt x="406869" y="362940"/>
                  </a:lnTo>
                  <a:lnTo>
                    <a:pt x="231838" y="490931"/>
                  </a:lnTo>
                  <a:lnTo>
                    <a:pt x="231838" y="316014"/>
                  </a:lnTo>
                  <a:lnTo>
                    <a:pt x="265214" y="291947"/>
                  </a:lnTo>
                  <a:lnTo>
                    <a:pt x="406869" y="189826"/>
                  </a:lnTo>
                  <a:lnTo>
                    <a:pt x="406869" y="135686"/>
                  </a:lnTo>
                  <a:lnTo>
                    <a:pt x="396405" y="128028"/>
                  </a:lnTo>
                  <a:lnTo>
                    <a:pt x="396405" y="162229"/>
                  </a:lnTo>
                  <a:lnTo>
                    <a:pt x="217970" y="291922"/>
                  </a:lnTo>
                  <a:lnTo>
                    <a:pt x="204254" y="282117"/>
                  </a:lnTo>
                  <a:lnTo>
                    <a:pt x="204254" y="316052"/>
                  </a:lnTo>
                  <a:lnTo>
                    <a:pt x="204254" y="490829"/>
                  </a:lnTo>
                  <a:lnTo>
                    <a:pt x="27597" y="360857"/>
                  </a:lnTo>
                  <a:lnTo>
                    <a:pt x="27597" y="189687"/>
                  </a:lnTo>
                  <a:lnTo>
                    <a:pt x="204254" y="316052"/>
                  </a:lnTo>
                  <a:lnTo>
                    <a:pt x="204254" y="282117"/>
                  </a:lnTo>
                  <a:lnTo>
                    <a:pt x="152933" y="245402"/>
                  </a:lnTo>
                  <a:lnTo>
                    <a:pt x="75069" y="189687"/>
                  </a:lnTo>
                  <a:lnTo>
                    <a:pt x="37426" y="162775"/>
                  </a:lnTo>
                  <a:lnTo>
                    <a:pt x="218008" y="31775"/>
                  </a:lnTo>
                  <a:lnTo>
                    <a:pt x="396405" y="162229"/>
                  </a:lnTo>
                  <a:lnTo>
                    <a:pt x="396405" y="128028"/>
                  </a:lnTo>
                  <a:lnTo>
                    <a:pt x="264782" y="31775"/>
                  </a:lnTo>
                  <a:lnTo>
                    <a:pt x="221348" y="12"/>
                  </a:lnTo>
                  <a:lnTo>
                    <a:pt x="214795" y="0"/>
                  </a:lnTo>
                  <a:lnTo>
                    <a:pt x="6565" y="151053"/>
                  </a:lnTo>
                  <a:lnTo>
                    <a:pt x="2908" y="152946"/>
                  </a:lnTo>
                  <a:lnTo>
                    <a:pt x="12" y="157683"/>
                  </a:lnTo>
                  <a:lnTo>
                    <a:pt x="12" y="158445"/>
                  </a:lnTo>
                  <a:lnTo>
                    <a:pt x="12" y="162902"/>
                  </a:lnTo>
                  <a:lnTo>
                    <a:pt x="12" y="372249"/>
                  </a:lnTo>
                  <a:lnTo>
                    <a:pt x="2108" y="376377"/>
                  </a:lnTo>
                  <a:lnTo>
                    <a:pt x="206235" y="526567"/>
                  </a:lnTo>
                  <a:lnTo>
                    <a:pt x="207162" y="528066"/>
                  </a:lnTo>
                  <a:lnTo>
                    <a:pt x="210820" y="529945"/>
                  </a:lnTo>
                  <a:lnTo>
                    <a:pt x="212293" y="531012"/>
                  </a:lnTo>
                  <a:lnTo>
                    <a:pt x="215163" y="531926"/>
                  </a:lnTo>
                  <a:lnTo>
                    <a:pt x="215912" y="531926"/>
                  </a:lnTo>
                  <a:lnTo>
                    <a:pt x="220167" y="531926"/>
                  </a:lnTo>
                  <a:lnTo>
                    <a:pt x="220916" y="531926"/>
                  </a:lnTo>
                  <a:lnTo>
                    <a:pt x="223774" y="531025"/>
                  </a:lnTo>
                  <a:lnTo>
                    <a:pt x="225247" y="529958"/>
                  </a:lnTo>
                  <a:lnTo>
                    <a:pt x="228917" y="528091"/>
                  </a:lnTo>
                  <a:lnTo>
                    <a:pt x="229831" y="526592"/>
                  </a:lnTo>
                  <a:lnTo>
                    <a:pt x="278612" y="490931"/>
                  </a:lnTo>
                  <a:lnTo>
                    <a:pt x="432346" y="378510"/>
                  </a:lnTo>
                  <a:lnTo>
                    <a:pt x="434454" y="374357"/>
                  </a:lnTo>
                  <a:lnTo>
                    <a:pt x="434454" y="188760"/>
                  </a:lnTo>
                  <a:lnTo>
                    <a:pt x="434454" y="161429"/>
                  </a:lnTo>
                  <a:lnTo>
                    <a:pt x="434467" y="158457"/>
                  </a:lnTo>
                  <a:close/>
                </a:path>
              </a:pathLst>
            </a:custGeom>
            <a:solidFill>
              <a:srgbClr val="AB4E8E"/>
            </a:solidFill>
          </p:spPr>
          <p:txBody>
            <a:bodyPr wrap="square" lIns="0" tIns="0" rIns="0" bIns="0" rtlCol="0"/>
            <a:lstStyle/>
            <a:p>
              <a:endParaRPr/>
            </a:p>
          </p:txBody>
        </p:sp>
        <p:pic>
          <p:nvPicPr>
            <p:cNvPr id="8" name="object 8"/>
            <p:cNvPicPr/>
            <p:nvPr/>
          </p:nvPicPr>
          <p:blipFill>
            <a:blip r:embed="rId3" cstate="print"/>
            <a:stretch>
              <a:fillRect/>
            </a:stretch>
          </p:blipFill>
          <p:spPr>
            <a:xfrm>
              <a:off x="1022853" y="9701048"/>
              <a:ext cx="435459" cy="254959"/>
            </a:xfrm>
            <a:prstGeom prst="rect">
              <a:avLst/>
            </a:prstGeom>
          </p:spPr>
        </p:pic>
      </p:grpSp>
      <p:sp>
        <p:nvSpPr>
          <p:cNvPr id="14" name="CuadroTexto 13">
            <a:extLst>
              <a:ext uri="{FF2B5EF4-FFF2-40B4-BE49-F238E27FC236}">
                <a16:creationId xmlns:a16="http://schemas.microsoft.com/office/drawing/2014/main" id="{8B22E22E-102D-4F39-871D-A47062F5E08F}"/>
              </a:ext>
            </a:extLst>
          </p:cNvPr>
          <p:cNvSpPr txBox="1"/>
          <p:nvPr/>
        </p:nvSpPr>
        <p:spPr>
          <a:xfrm>
            <a:off x="3238500" y="6819900"/>
            <a:ext cx="11811000" cy="1446550"/>
          </a:xfrm>
          <a:prstGeom prst="rect">
            <a:avLst/>
          </a:prstGeom>
          <a:noFill/>
        </p:spPr>
        <p:txBody>
          <a:bodyPr wrap="square">
            <a:spAutoFit/>
          </a:bodyPr>
          <a:lstStyle/>
          <a:p>
            <a:pPr lvl="0" algn="ctr">
              <a:spcBef>
                <a:spcPts val="5"/>
              </a:spcBef>
              <a:tabLst>
                <a:tab pos="1205230" algn="l"/>
                <a:tab pos="1926589" algn="l"/>
                <a:tab pos="2915920" algn="l"/>
                <a:tab pos="3444875" algn="l"/>
                <a:tab pos="4383405" algn="l"/>
                <a:tab pos="6796405" algn="l"/>
              </a:tabLst>
              <a:defRPr/>
            </a:pPr>
            <a:r>
              <a:rPr lang="fr-FR" sz="4400" b="1" spc="-114" dirty="0">
                <a:latin typeface="Microsoft Sans Serif" panose="020B0604020202020204" pitchFamily="34" charset="0"/>
                <a:ea typeface="Microsoft Sans Serif" panose="020B0604020202020204" pitchFamily="34" charset="0"/>
                <a:cs typeface="Microsoft Sans Serif" panose="020B0604020202020204" pitchFamily="34" charset="0"/>
              </a:rPr>
              <a:t>Modèles entrepreneuriaux dans le marketing numérique international</a:t>
            </a:r>
            <a:endParaRPr kumimoji="0" lang="pt-BR" sz="4400" b="1"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1573291"/>
            <a:ext cx="10820400" cy="707886"/>
          </a:xfrm>
          <a:prstGeom prst="rect">
            <a:avLst/>
          </a:prstGeom>
          <a:noFill/>
        </p:spPr>
        <p:txBody>
          <a:bodyPr wrap="square" rtlCol="0">
            <a:spAutoFit/>
          </a:bodyPr>
          <a:lstStyle/>
          <a:p>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Objectifs et buts</a:t>
            </a:r>
          </a:p>
        </p:txBody>
      </p:sp>
      <p:sp>
        <p:nvSpPr>
          <p:cNvPr id="3" name="CuadroTexto 6">
            <a:extLst>
              <a:ext uri="{FF2B5EF4-FFF2-40B4-BE49-F238E27FC236}">
                <a16:creationId xmlns:a16="http://schemas.microsoft.com/office/drawing/2014/main" id="{899353FE-8C02-491A-97E3-0F609EE7C293}"/>
              </a:ext>
            </a:extLst>
          </p:cNvPr>
          <p:cNvSpPr txBox="1"/>
          <p:nvPr/>
        </p:nvSpPr>
        <p:spPr>
          <a:xfrm>
            <a:off x="1447800" y="2705100"/>
            <a:ext cx="16002000" cy="523220"/>
          </a:xfrm>
          <a:prstGeom prst="rect">
            <a:avLst/>
          </a:prstGeom>
          <a:noFill/>
        </p:spPr>
        <p:txBody>
          <a:bodyPr wrap="square" rtlCol="0">
            <a:spAutoFit/>
          </a:bodyPr>
          <a:lstStyle/>
          <a:p>
            <a:pPr>
              <a:spcAft>
                <a:spcPts val="1200"/>
              </a:spcAft>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  la fin de ce module, vous serez en mesure de</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5" name="Shape 2782"/>
          <p:cNvSpPr/>
          <p:nvPr/>
        </p:nvSpPr>
        <p:spPr>
          <a:xfrm>
            <a:off x="2647949" y="3878627"/>
            <a:ext cx="609600" cy="554986"/>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latin typeface="Oxygen" panose="02000503000000090004" pitchFamily="2" charset="77"/>
              <a:ea typeface="Roboto Bold" charset="0"/>
              <a:cs typeface="Roboto Bold" charset="0"/>
            </a:endParaRPr>
          </a:p>
        </p:txBody>
      </p:sp>
      <p:sp>
        <p:nvSpPr>
          <p:cNvPr id="7" name="Shape 2782"/>
          <p:cNvSpPr/>
          <p:nvPr/>
        </p:nvSpPr>
        <p:spPr>
          <a:xfrm>
            <a:off x="2647949" y="6319528"/>
            <a:ext cx="609600" cy="554986"/>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latin typeface="Oxygen" panose="02000503000000090004" pitchFamily="2" charset="77"/>
              <a:ea typeface="Roboto Bold" charset="0"/>
              <a:cs typeface="Roboto Bold" charset="0"/>
            </a:endParaRPr>
          </a:p>
        </p:txBody>
      </p:sp>
      <p:sp>
        <p:nvSpPr>
          <p:cNvPr id="8" name="Shape 2782"/>
          <p:cNvSpPr/>
          <p:nvPr/>
        </p:nvSpPr>
        <p:spPr>
          <a:xfrm>
            <a:off x="2647949" y="5322463"/>
            <a:ext cx="609600" cy="554986"/>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latin typeface="Oxygen" panose="02000503000000090004" pitchFamily="2" charset="77"/>
              <a:ea typeface="Roboto Bold" charset="0"/>
              <a:cs typeface="Roboto Bold" charset="0"/>
            </a:endParaRPr>
          </a:p>
        </p:txBody>
      </p:sp>
      <p:sp>
        <p:nvSpPr>
          <p:cNvPr id="9" name="CuadroTexto 2"/>
          <p:cNvSpPr txBox="1"/>
          <p:nvPr/>
        </p:nvSpPr>
        <p:spPr>
          <a:xfrm>
            <a:off x="3657600" y="3878627"/>
            <a:ext cx="7048500" cy="1384995"/>
          </a:xfrm>
          <a:prstGeom prst="rect">
            <a:avLst/>
          </a:prstGeom>
          <a:noFill/>
        </p:spPr>
        <p:txBody>
          <a:bodyPr wrap="square" rtlCol="0">
            <a:spAutoFit/>
          </a:bodyPr>
          <a:lstStyle/>
          <a:p>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Découvrir les éléments du modèle économique et les modèles d’affaires numériques</a:t>
            </a:r>
            <a:endParaRPr lang="en-GB"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0" name="CuadroTexto 2"/>
          <p:cNvSpPr txBox="1"/>
          <p:nvPr/>
        </p:nvSpPr>
        <p:spPr>
          <a:xfrm>
            <a:off x="3695700" y="5338346"/>
            <a:ext cx="7048500" cy="523220"/>
          </a:xfrm>
          <a:prstGeom prst="rect">
            <a:avLst/>
          </a:prstGeom>
          <a:noFill/>
        </p:spPr>
        <p:txBody>
          <a:bodyPr wrap="square" rtlCol="0">
            <a:spAutoFit/>
          </a:bodyPr>
          <a:lstStyle/>
          <a:p>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Créer un modèle économique</a:t>
            </a:r>
          </a:p>
        </p:txBody>
      </p:sp>
      <p:sp>
        <p:nvSpPr>
          <p:cNvPr id="11" name="CuadroTexto 2"/>
          <p:cNvSpPr txBox="1"/>
          <p:nvPr/>
        </p:nvSpPr>
        <p:spPr>
          <a:xfrm>
            <a:off x="3619500" y="6335411"/>
            <a:ext cx="7048500" cy="1384995"/>
          </a:xfrm>
          <a:prstGeom prst="rect">
            <a:avLst/>
          </a:prstGeom>
          <a:noFill/>
        </p:spPr>
        <p:txBody>
          <a:bodyPr wrap="square" rtlCol="0">
            <a:spAutoFit/>
          </a:bodyPr>
          <a:lstStyle/>
          <a:p>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En savoir plus sur le processus d'internationalisation et les principales stratégies d'internationalisation</a:t>
            </a:r>
            <a:r>
              <a:rPr lang="es-E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GB"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12" name="Immagin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0" y="2718712"/>
            <a:ext cx="5756770" cy="5233084"/>
          </a:xfrm>
          <a:prstGeom prst="rect">
            <a:avLst/>
          </a:prstGeom>
        </p:spPr>
      </p:pic>
    </p:spTree>
    <p:extLst>
      <p:ext uri="{BB962C8B-B14F-4D97-AF65-F5344CB8AC3E}">
        <p14:creationId xmlns:p14="http://schemas.microsoft.com/office/powerpoint/2010/main" val="198657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FD79239-ADE2-4DC9-875C-DD0088D1160B}"/>
              </a:ext>
            </a:extLst>
          </p:cNvPr>
          <p:cNvSpPr txBox="1"/>
          <p:nvPr/>
        </p:nvSpPr>
        <p:spPr>
          <a:xfrm>
            <a:off x="1433944" y="1511544"/>
            <a:ext cx="27432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Index</a:t>
            </a:r>
          </a:p>
        </p:txBody>
      </p:sp>
      <p:grpSp>
        <p:nvGrpSpPr>
          <p:cNvPr id="11" name="Gruppo 10"/>
          <p:cNvGrpSpPr/>
          <p:nvPr/>
        </p:nvGrpSpPr>
        <p:grpSpPr>
          <a:xfrm>
            <a:off x="1295400" y="2857500"/>
            <a:ext cx="16611600" cy="4515315"/>
            <a:chOff x="1216351" y="2672094"/>
            <a:chExt cx="16611600" cy="4515315"/>
          </a:xfrm>
        </p:grpSpPr>
        <p:sp>
          <p:nvSpPr>
            <p:cNvPr id="4" name="CuadroTexto 3">
              <a:extLst>
                <a:ext uri="{FF2B5EF4-FFF2-40B4-BE49-F238E27FC236}">
                  <a16:creationId xmlns:a16="http://schemas.microsoft.com/office/drawing/2014/main" id="{C7C9F896-2DB9-4A46-BF95-8A9C26C19FE9}"/>
                </a:ext>
              </a:extLst>
            </p:cNvPr>
            <p:cNvSpPr txBox="1"/>
            <p:nvPr/>
          </p:nvSpPr>
          <p:spPr>
            <a:xfrm>
              <a:off x="1651536" y="2672094"/>
              <a:ext cx="3528164" cy="1384995"/>
            </a:xfrm>
            <a:prstGeom prst="rect">
              <a:avLst/>
            </a:prstGeom>
            <a:noFill/>
          </p:spPr>
          <p:txBody>
            <a:bodyPr wrap="square" rtlCol="0">
              <a:spAutoFit/>
            </a:bodyPr>
            <a:lstStyle/>
            <a:p>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Unit 1</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Qu'est-ce qu'un modèle d'affaires </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p:txBody>
        </p:sp>
        <p:sp>
          <p:nvSpPr>
            <p:cNvPr id="5" name="CuadroTexto 4">
              <a:extLst>
                <a:ext uri="{FF2B5EF4-FFF2-40B4-BE49-F238E27FC236}">
                  <a16:creationId xmlns:a16="http://schemas.microsoft.com/office/drawing/2014/main" id="{6383C766-C59A-4336-B14B-5E1B269C5395}"/>
                </a:ext>
              </a:extLst>
            </p:cNvPr>
            <p:cNvSpPr txBox="1"/>
            <p:nvPr/>
          </p:nvSpPr>
          <p:spPr>
            <a:xfrm>
              <a:off x="5614884" y="2672094"/>
              <a:ext cx="3528163" cy="1815882"/>
            </a:xfrm>
            <a:prstGeom prst="rect">
              <a:avLst/>
            </a:prstGeom>
            <a:noFill/>
          </p:spPr>
          <p:txBody>
            <a:bodyPr wrap="square" rtlCol="0">
              <a:spAutoFit/>
            </a:bodyPr>
            <a:lstStyle/>
            <a:p>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Unit 2: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Modèles d'entreprise numériques et classifications</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4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6" name="CuadroTexto 5">
              <a:extLst>
                <a:ext uri="{FF2B5EF4-FFF2-40B4-BE49-F238E27FC236}">
                  <a16:creationId xmlns:a16="http://schemas.microsoft.com/office/drawing/2014/main" id="{F04D45E8-8E2F-44A7-8684-0F0623CFF102}"/>
                </a:ext>
              </a:extLst>
            </p:cNvPr>
            <p:cNvSpPr txBox="1"/>
            <p:nvPr/>
          </p:nvSpPr>
          <p:spPr>
            <a:xfrm>
              <a:off x="9669108" y="2672094"/>
              <a:ext cx="3437286" cy="954107"/>
            </a:xfrm>
            <a:prstGeom prst="rect">
              <a:avLst/>
            </a:prstGeom>
            <a:noFill/>
          </p:spPr>
          <p:txBody>
            <a:bodyPr wrap="square" rtlCol="0">
              <a:spAutoFit/>
            </a:bodyPr>
            <a:lstStyle/>
            <a:p>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Unit 3: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Internationalisation.</a:t>
              </a:r>
            </a:p>
          </p:txBody>
        </p:sp>
        <p:sp>
          <p:nvSpPr>
            <p:cNvPr id="7" name="CuadroTexto 6">
              <a:extLst>
                <a:ext uri="{FF2B5EF4-FFF2-40B4-BE49-F238E27FC236}">
                  <a16:creationId xmlns:a16="http://schemas.microsoft.com/office/drawing/2014/main" id="{899353FE-8C02-491A-97E3-0F609EE7C293}"/>
                </a:ext>
              </a:extLst>
            </p:cNvPr>
            <p:cNvSpPr txBox="1"/>
            <p:nvPr/>
          </p:nvSpPr>
          <p:spPr>
            <a:xfrm>
              <a:off x="1651536" y="4509753"/>
              <a:ext cx="3528164" cy="2677656"/>
            </a:xfrm>
            <a:prstGeom prst="rect">
              <a:avLst/>
            </a:prstGeom>
            <a:noFill/>
          </p:spPr>
          <p:txBody>
            <a:bodyPr wrap="square" rtlCol="0">
              <a:spAutoFit/>
            </a:bodyPr>
            <a:lstStyle/>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1.1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Un modèle d’affaires (Business model)</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1.2 Le business model canvas </a:t>
              </a: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1.3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Éléments du modèle d'entreprise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(Business model) </a:t>
              </a:r>
            </a:p>
          </p:txBody>
        </p:sp>
        <p:sp>
          <p:nvSpPr>
            <p:cNvPr id="8" name="CuadroTexto 7">
              <a:extLst>
                <a:ext uri="{FF2B5EF4-FFF2-40B4-BE49-F238E27FC236}">
                  <a16:creationId xmlns:a16="http://schemas.microsoft.com/office/drawing/2014/main" id="{9AAF9D6F-057A-419A-8258-16F5D0B83874}"/>
                </a:ext>
              </a:extLst>
            </p:cNvPr>
            <p:cNvSpPr txBox="1"/>
            <p:nvPr/>
          </p:nvSpPr>
          <p:spPr>
            <a:xfrm>
              <a:off x="5614884" y="4509753"/>
              <a:ext cx="3528163" cy="1938992"/>
            </a:xfrm>
            <a:prstGeom prst="rect">
              <a:avLst/>
            </a:prstGeom>
            <a:noFill/>
          </p:spPr>
          <p:txBody>
            <a:bodyPr wrap="square" rtlCol="0">
              <a:spAutoFit/>
            </a:bodyPr>
            <a:lstStyle/>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2.1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Caractéristiques des modèles d'affaires numériques</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2.2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Types de </a:t>
              </a:r>
              <a:r>
                <a:rPr lang="fr-FR" sz="2400" noProof="1">
                  <a:latin typeface="Microsoft Sans Serif" panose="020B0604020202020204" pitchFamily="34" charset="0"/>
                  <a:ea typeface="Microsoft Sans Serif" panose="020B0604020202020204" pitchFamily="34" charset="0"/>
                  <a:cs typeface="Microsoft Sans Serif" panose="020B0604020202020204" pitchFamily="34" charset="0"/>
                </a:rPr>
                <a:t>business models</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 numériques</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9" name="CuadroTexto 8">
              <a:extLst>
                <a:ext uri="{FF2B5EF4-FFF2-40B4-BE49-F238E27FC236}">
                  <a16:creationId xmlns:a16="http://schemas.microsoft.com/office/drawing/2014/main" id="{85E2FE64-2B8D-4D64-8B27-C2EB62F25D86}"/>
                </a:ext>
              </a:extLst>
            </p:cNvPr>
            <p:cNvSpPr txBox="1"/>
            <p:nvPr/>
          </p:nvSpPr>
          <p:spPr>
            <a:xfrm>
              <a:off x="9578230" y="4487976"/>
              <a:ext cx="3528164" cy="2677656"/>
            </a:xfrm>
            <a:prstGeom prst="rect">
              <a:avLst/>
            </a:prstGeom>
            <a:noFill/>
          </p:spPr>
          <p:txBody>
            <a:bodyPr wrap="square" rtlCol="0">
              <a:spAutoFit/>
            </a:bodyPr>
            <a:lstStyle/>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3.1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Le processus d'internationalisation</a:t>
              </a:r>
            </a:p>
            <a:p>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3.2 Opportunités et risques de l'internationalisation</a:t>
              </a:r>
            </a:p>
            <a:p>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3.3 Stratégies d'internationalisation</a:t>
              </a:r>
            </a:p>
          </p:txBody>
        </p:sp>
        <p:pic>
          <p:nvPicPr>
            <p:cNvPr id="15" name="object 2">
              <a:extLst>
                <a:ext uri="{FF2B5EF4-FFF2-40B4-BE49-F238E27FC236}">
                  <a16:creationId xmlns:a16="http://schemas.microsoft.com/office/drawing/2014/main" id="{0351A207-7EF1-46BA-953B-CECF6A0A5CE6}"/>
                </a:ext>
              </a:extLst>
            </p:cNvPr>
            <p:cNvPicPr/>
            <p:nvPr/>
          </p:nvPicPr>
          <p:blipFill>
            <a:blip r:embed="rId2" cstate="print"/>
            <a:stretch>
              <a:fillRect/>
            </a:stretch>
          </p:blipFill>
          <p:spPr>
            <a:xfrm>
              <a:off x="1216351" y="2672094"/>
              <a:ext cx="435185" cy="510356"/>
            </a:xfrm>
            <a:prstGeom prst="rect">
              <a:avLst/>
            </a:prstGeom>
          </p:spPr>
        </p:pic>
        <p:pic>
          <p:nvPicPr>
            <p:cNvPr id="16" name="object 2">
              <a:extLst>
                <a:ext uri="{FF2B5EF4-FFF2-40B4-BE49-F238E27FC236}">
                  <a16:creationId xmlns:a16="http://schemas.microsoft.com/office/drawing/2014/main" id="{621B329D-F6F5-4D0C-ADF3-EF47DC304EEA}"/>
                </a:ext>
              </a:extLst>
            </p:cNvPr>
            <p:cNvPicPr/>
            <p:nvPr/>
          </p:nvPicPr>
          <p:blipFill>
            <a:blip r:embed="rId2" cstate="print"/>
            <a:stretch>
              <a:fillRect/>
            </a:stretch>
          </p:blipFill>
          <p:spPr>
            <a:xfrm>
              <a:off x="5179701" y="2672094"/>
              <a:ext cx="435185" cy="510356"/>
            </a:xfrm>
            <a:prstGeom prst="rect">
              <a:avLst/>
            </a:prstGeom>
          </p:spPr>
        </p:pic>
        <p:pic>
          <p:nvPicPr>
            <p:cNvPr id="17" name="object 2">
              <a:extLst>
                <a:ext uri="{FF2B5EF4-FFF2-40B4-BE49-F238E27FC236}">
                  <a16:creationId xmlns:a16="http://schemas.microsoft.com/office/drawing/2014/main" id="{6EF133E2-2570-45BD-B6C8-D8377B1DAA33}"/>
                </a:ext>
              </a:extLst>
            </p:cNvPr>
            <p:cNvPicPr/>
            <p:nvPr/>
          </p:nvPicPr>
          <p:blipFill>
            <a:blip r:embed="rId2" cstate="print"/>
            <a:stretch>
              <a:fillRect/>
            </a:stretch>
          </p:blipFill>
          <p:spPr>
            <a:xfrm>
              <a:off x="9143051" y="2672094"/>
              <a:ext cx="435185" cy="510356"/>
            </a:xfrm>
            <a:prstGeom prst="rect">
              <a:avLst/>
            </a:prstGeom>
          </p:spPr>
        </p:pic>
        <p:pic>
          <p:nvPicPr>
            <p:cNvPr id="13" name="object 2">
              <a:extLst>
                <a:ext uri="{FF2B5EF4-FFF2-40B4-BE49-F238E27FC236}">
                  <a16:creationId xmlns:a16="http://schemas.microsoft.com/office/drawing/2014/main" id="{6EF133E2-2570-45BD-B6C8-D8377B1DAA33}"/>
                </a:ext>
              </a:extLst>
            </p:cNvPr>
            <p:cNvPicPr/>
            <p:nvPr/>
          </p:nvPicPr>
          <p:blipFill>
            <a:blip r:embed="rId2" cstate="print"/>
            <a:stretch>
              <a:fillRect/>
            </a:stretch>
          </p:blipFill>
          <p:spPr>
            <a:xfrm>
              <a:off x="13106400" y="2672094"/>
              <a:ext cx="435185" cy="510356"/>
            </a:xfrm>
            <a:prstGeom prst="rect">
              <a:avLst/>
            </a:prstGeom>
          </p:spPr>
        </p:pic>
        <p:sp>
          <p:nvSpPr>
            <p:cNvPr id="14" name="CuadroTexto 5">
              <a:extLst>
                <a:ext uri="{FF2B5EF4-FFF2-40B4-BE49-F238E27FC236}">
                  <a16:creationId xmlns:a16="http://schemas.microsoft.com/office/drawing/2014/main" id="{F04D45E8-8E2F-44A7-8684-0F0623CFF102}"/>
                </a:ext>
              </a:extLst>
            </p:cNvPr>
            <p:cNvSpPr txBox="1"/>
            <p:nvPr/>
          </p:nvSpPr>
          <p:spPr>
            <a:xfrm>
              <a:off x="13541583" y="2672094"/>
              <a:ext cx="4286368" cy="1815882"/>
            </a:xfrm>
            <a:prstGeom prst="rect">
              <a:avLst/>
            </a:prstGeom>
            <a:noFill/>
          </p:spPr>
          <p:txBody>
            <a:bodyPr wrap="square" rtlCol="0">
              <a:spAutoFit/>
            </a:bodyPr>
            <a:lstStyle/>
            <a:p>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Unit 4: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Recommandations et conseils. Ce qu'il faut faire et ce qu'il ne faut pas faire</a:t>
              </a:r>
              <a:endParaRPr lang="en-US" sz="4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8" name="CuadroTexto 8">
              <a:extLst>
                <a:ext uri="{FF2B5EF4-FFF2-40B4-BE49-F238E27FC236}">
                  <a16:creationId xmlns:a16="http://schemas.microsoft.com/office/drawing/2014/main" id="{85E2FE64-2B8D-4D64-8B27-C2EB62F25D86}"/>
                </a:ext>
              </a:extLst>
            </p:cNvPr>
            <p:cNvSpPr txBox="1"/>
            <p:nvPr/>
          </p:nvSpPr>
          <p:spPr>
            <a:xfrm>
              <a:off x="13541576" y="4487976"/>
              <a:ext cx="3528007" cy="1569660"/>
            </a:xfrm>
            <a:prstGeom prst="rect">
              <a:avLst/>
            </a:prstGeom>
            <a:noFill/>
          </p:spPr>
          <p:txBody>
            <a:bodyPr wrap="square" rtlCol="0">
              <a:spAutoFit/>
            </a:bodyPr>
            <a:lstStyle/>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4.1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Conseils d'ordre général</a:t>
              </a:r>
            </a:p>
            <a:p>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4.2 A faire et à ne pas faire</a:t>
              </a:r>
            </a:p>
          </p:txBody>
        </p:sp>
      </p:grpSp>
    </p:spTree>
    <p:extLst>
      <p:ext uri="{BB962C8B-B14F-4D97-AF65-F5344CB8AC3E}">
        <p14:creationId xmlns:p14="http://schemas.microsoft.com/office/powerpoint/2010/main" val="4134836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1573291"/>
            <a:ext cx="117348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1. Introduction.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Qu'est-ce qu'un modèle d'affaires ?</a:t>
            </a:r>
          </a:p>
        </p:txBody>
      </p:sp>
      <p:sp>
        <p:nvSpPr>
          <p:cNvPr id="3" name="CuadroTexto 2">
            <a:extLst>
              <a:ext uri="{FF2B5EF4-FFF2-40B4-BE49-F238E27FC236}">
                <a16:creationId xmlns:a16="http://schemas.microsoft.com/office/drawing/2014/main" id="{82C042FF-D434-4A38-93CB-0832511D99F8}"/>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1.1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Un modèle d’affaires (Business model)</a:t>
            </a:r>
          </a:p>
        </p:txBody>
      </p:sp>
      <p:sp>
        <p:nvSpPr>
          <p:cNvPr id="4" name="CuadroTexto 6">
            <a:extLst>
              <a:ext uri="{FF2B5EF4-FFF2-40B4-BE49-F238E27FC236}">
                <a16:creationId xmlns:a16="http://schemas.microsoft.com/office/drawing/2014/main" id="{899353FE-8C02-491A-97E3-0F609EE7C293}"/>
              </a:ext>
            </a:extLst>
          </p:cNvPr>
          <p:cNvSpPr txBox="1"/>
          <p:nvPr/>
        </p:nvSpPr>
        <p:spPr>
          <a:xfrm>
            <a:off x="1524000" y="3367802"/>
            <a:ext cx="16002000" cy="954107"/>
          </a:xfrm>
          <a:prstGeom prst="rect">
            <a:avLst/>
          </a:prstGeom>
          <a:noFill/>
        </p:spPr>
        <p:txBody>
          <a:bodyPr wrap="square" rtlCol="0">
            <a:spAutoFit/>
          </a:bodyPr>
          <a:lstStyle/>
          <a:p>
            <a:pPr lvl="1" algn="just">
              <a:spcAft>
                <a:spcPts val="1200"/>
              </a:spcAft>
            </a:pPr>
            <a:r>
              <a:rPr lang="fr-FR" sz="2800" i="1" dirty="0">
                <a:latin typeface="Microsoft Sans Serif" panose="020B0604020202020204" pitchFamily="34" charset="0"/>
                <a:ea typeface="Microsoft Sans Serif" panose="020B0604020202020204" pitchFamily="34" charset="0"/>
                <a:cs typeface="Microsoft Sans Serif" panose="020B0604020202020204" pitchFamily="34" charset="0"/>
              </a:rPr>
              <a:t>Un modèle d'affaires ( Business model) est un </a:t>
            </a:r>
            <a:r>
              <a:rPr lang="fr-FR" sz="2800" b="1" i="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outil conceptuel </a:t>
            </a:r>
            <a:r>
              <a:rPr lang="fr-FR" sz="2800" i="1" dirty="0">
                <a:latin typeface="Microsoft Sans Serif" panose="020B0604020202020204" pitchFamily="34" charset="0"/>
                <a:ea typeface="Microsoft Sans Serif" panose="020B0604020202020204" pitchFamily="34" charset="0"/>
                <a:cs typeface="Microsoft Sans Serif" panose="020B0604020202020204" pitchFamily="34" charset="0"/>
              </a:rPr>
              <a:t>utilisé pour décrire la manière dont une entreprise crée, distribue et capture </a:t>
            </a:r>
            <a:r>
              <a:rPr lang="fr-FR" sz="2800" b="1" i="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la valeur</a:t>
            </a:r>
            <a:r>
              <a:rPr lang="fr-FR" sz="2800" i="1"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8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(Osterwalder, 2005)</a:t>
            </a:r>
          </a:p>
        </p:txBody>
      </p:sp>
      <p:sp>
        <p:nvSpPr>
          <p:cNvPr id="6" name="CasellaDiTesto 5"/>
          <p:cNvSpPr txBox="1"/>
          <p:nvPr/>
        </p:nvSpPr>
        <p:spPr>
          <a:xfrm>
            <a:off x="1524000" y="4603611"/>
            <a:ext cx="10210800" cy="3108543"/>
          </a:xfrm>
          <a:prstGeom prst="rect">
            <a:avLst/>
          </a:prstGeom>
          <a:noFill/>
        </p:spPr>
        <p:txBody>
          <a:bodyPr wrap="square" rtlCol="0">
            <a:spAutoFit/>
          </a:bodyPr>
          <a:lstStyle/>
          <a:p>
            <a:pPr algn="just"/>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 terme "business model" fait référence au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plan stratégique d'une entreprise pour réaliser des bénéfices</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Il peut être défini comme l'ensemble des pratiques organisationnelles et des solutions stratégiques par lesquelles l'entreprise cherche à obtenir un avantage concurrentiel sur le marché. Il doit être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flexible</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et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dynamique</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7" name="Immagine 6"/>
          <p:cNvPicPr>
            <a:picLocks noChangeAspect="1"/>
          </p:cNvPicPr>
          <p:nvPr/>
        </p:nvPicPr>
        <p:blipFill rotWithShape="1">
          <a:blip r:embed="rId2" cstate="print">
            <a:extLst>
              <a:ext uri="{28A0092B-C50C-407E-A947-70E740481C1C}">
                <a14:useLocalDpi xmlns:a14="http://schemas.microsoft.com/office/drawing/2010/main" val="0"/>
              </a:ext>
            </a:extLst>
          </a:blip>
          <a:srcRect l="38637" t="20784" r="3787" b="13229"/>
          <a:stretch/>
        </p:blipFill>
        <p:spPr>
          <a:xfrm>
            <a:off x="11747205" y="4525745"/>
            <a:ext cx="5791200" cy="3733800"/>
          </a:xfrm>
          <a:prstGeom prst="rect">
            <a:avLst/>
          </a:prstGeom>
        </p:spPr>
      </p:pic>
    </p:spTree>
    <p:extLst>
      <p:ext uri="{BB962C8B-B14F-4D97-AF65-F5344CB8AC3E}">
        <p14:creationId xmlns:p14="http://schemas.microsoft.com/office/powerpoint/2010/main" val="223491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9A05369-09ED-4AE3-8B12-0CCEA25EFF8B}"/>
              </a:ext>
            </a:extLst>
          </p:cNvPr>
          <p:cNvSpPr txBox="1"/>
          <p:nvPr/>
        </p:nvSpPr>
        <p:spPr>
          <a:xfrm>
            <a:off x="1447800" y="1573291"/>
            <a:ext cx="11907486"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1.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Introduction. Qu'est-ce qu'un modèle d'affaires  </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3" name="CuadroTexto 2">
            <a:extLst>
              <a:ext uri="{FF2B5EF4-FFF2-40B4-BE49-F238E27FC236}">
                <a16:creationId xmlns:a16="http://schemas.microsoft.com/office/drawing/2014/main" id="{05788921-4989-4318-99AD-358D5D9EAC23}"/>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1.2 Le business model canvas</a:t>
            </a:r>
          </a:p>
        </p:txBody>
      </p:sp>
      <p:sp>
        <p:nvSpPr>
          <p:cNvPr id="4" name="CuadroTexto 6">
            <a:extLst>
              <a:ext uri="{FF2B5EF4-FFF2-40B4-BE49-F238E27FC236}">
                <a16:creationId xmlns:a16="http://schemas.microsoft.com/office/drawing/2014/main" id="{899353FE-8C02-491A-97E3-0F609EE7C293}"/>
              </a:ext>
            </a:extLst>
          </p:cNvPr>
          <p:cNvSpPr txBox="1"/>
          <p:nvPr/>
        </p:nvSpPr>
        <p:spPr>
          <a:xfrm>
            <a:off x="1524000" y="3324880"/>
            <a:ext cx="14859000" cy="1384995"/>
          </a:xfrm>
          <a:prstGeom prst="rect">
            <a:avLst/>
          </a:prstGeom>
          <a:noFill/>
        </p:spPr>
        <p:txBody>
          <a:bodyPr wrap="square" rtlCol="0">
            <a:spAutoFit/>
          </a:bodyPr>
          <a:lstStyle/>
          <a:p>
            <a:pPr algn="just">
              <a:spcAft>
                <a:spcPts val="1200"/>
              </a:spcAft>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Le </a:t>
            </a:r>
            <a:r>
              <a:rPr lang="en-US" sz="2800" b="1"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Business model canvas</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(Osterwalder et Pigneur, 2005)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est un outil stratégique utile pour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représenter graphiquement le modèle économique</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et donc la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proposition de valeur</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d'une entreprise.</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9" name="CasellaDiTesto 8"/>
          <p:cNvSpPr txBox="1"/>
          <p:nvPr/>
        </p:nvSpPr>
        <p:spPr>
          <a:xfrm>
            <a:off x="1524000" y="4517767"/>
            <a:ext cx="14630400" cy="954107"/>
          </a:xfrm>
          <a:prstGeom prst="rect">
            <a:avLst/>
          </a:prstGeom>
          <a:noFill/>
        </p:spPr>
        <p:txBody>
          <a:bodyPr wrap="square" rtlCol="0">
            <a:spAutoFit/>
          </a:bodyPr>
          <a:lstStyle/>
          <a:p>
            <a:pPr algn="just"/>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Il est structuré comme un cadre composé de neuf blocs dans lesquels sont insérés les éléments constitutifs d'une entreprise.</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aphicFrame>
        <p:nvGraphicFramePr>
          <p:cNvPr id="10" name="Tabella 9"/>
          <p:cNvGraphicFramePr>
            <a:graphicFrameLocks noGrp="1"/>
          </p:cNvGraphicFramePr>
          <p:nvPr>
            <p:extLst>
              <p:ext uri="{D42A27DB-BD31-4B8C-83A1-F6EECF244321}">
                <p14:modId xmlns:p14="http://schemas.microsoft.com/office/powerpoint/2010/main" val="253001103"/>
              </p:ext>
            </p:extLst>
          </p:nvPr>
        </p:nvGraphicFramePr>
        <p:xfrm>
          <a:off x="1447800" y="5709768"/>
          <a:ext cx="15011400" cy="2766774"/>
        </p:xfrm>
        <a:graphic>
          <a:graphicData uri="http://schemas.openxmlformats.org/drawingml/2006/table">
            <a:tbl>
              <a:tblPr firstRow="1" bandRow="1">
                <a:tableStyleId>{5940675A-B579-460E-94D1-54222C63F5DA}</a:tableStyleId>
              </a:tblPr>
              <a:tblGrid>
                <a:gridCol w="3002280">
                  <a:extLst>
                    <a:ext uri="{9D8B030D-6E8A-4147-A177-3AD203B41FA5}">
                      <a16:colId xmlns:a16="http://schemas.microsoft.com/office/drawing/2014/main" val="20000"/>
                    </a:ext>
                  </a:extLst>
                </a:gridCol>
                <a:gridCol w="3002280">
                  <a:extLst>
                    <a:ext uri="{9D8B030D-6E8A-4147-A177-3AD203B41FA5}">
                      <a16:colId xmlns:a16="http://schemas.microsoft.com/office/drawing/2014/main" val="20001"/>
                    </a:ext>
                  </a:extLst>
                </a:gridCol>
                <a:gridCol w="1501140">
                  <a:extLst>
                    <a:ext uri="{9D8B030D-6E8A-4147-A177-3AD203B41FA5}">
                      <a16:colId xmlns:a16="http://schemas.microsoft.com/office/drawing/2014/main" val="20002"/>
                    </a:ext>
                  </a:extLst>
                </a:gridCol>
                <a:gridCol w="1501140">
                  <a:extLst>
                    <a:ext uri="{9D8B030D-6E8A-4147-A177-3AD203B41FA5}">
                      <a16:colId xmlns:a16="http://schemas.microsoft.com/office/drawing/2014/main" val="20003"/>
                    </a:ext>
                  </a:extLst>
                </a:gridCol>
                <a:gridCol w="3002280">
                  <a:extLst>
                    <a:ext uri="{9D8B030D-6E8A-4147-A177-3AD203B41FA5}">
                      <a16:colId xmlns:a16="http://schemas.microsoft.com/office/drawing/2014/main" val="20004"/>
                    </a:ext>
                  </a:extLst>
                </a:gridCol>
                <a:gridCol w="3002280">
                  <a:extLst>
                    <a:ext uri="{9D8B030D-6E8A-4147-A177-3AD203B41FA5}">
                      <a16:colId xmlns:a16="http://schemas.microsoft.com/office/drawing/2014/main" val="20005"/>
                    </a:ext>
                  </a:extLst>
                </a:gridCol>
              </a:tblGrid>
              <a:tr h="922258">
                <a:tc rowSpan="2">
                  <a:txBody>
                    <a:bodyPr/>
                    <a:lstStyle/>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Partenaires clés</a:t>
                      </a:r>
                    </a:p>
                    <a:p>
                      <a:endParaRPr lang="it-IT" sz="2400" b="1" kern="120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ap="flat" cmpd="sng" algn="ctr">
                      <a:noFill/>
                      <a:prstDash val="solid"/>
                      <a:round/>
                      <a:headEnd type="none" w="med" len="med"/>
                      <a:tailEnd type="none" w="med" len="med"/>
                    </a:lnTlToBr>
                    <a:solidFill>
                      <a:srgbClr val="F8EBF6"/>
                    </a:solidFill>
                  </a:tcPr>
                </a:tc>
                <a:tc>
                  <a:txBody>
                    <a:bodyPr/>
                    <a:lstStyle/>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Activités clés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8EBF6"/>
                    </a:solidFill>
                  </a:tcPr>
                </a:tc>
                <a:tc rowSpan="2" gridSpan="2">
                  <a:txBody>
                    <a:bodyPr/>
                    <a:lstStyle/>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Propositions de valeur</a:t>
                      </a:r>
                      <a:endParaRPr lang="it-IT" sz="2400" b="1" kern="120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ap="flat" cmpd="sng" algn="ctr">
                      <a:noFill/>
                      <a:prstDash val="solid"/>
                      <a:round/>
                      <a:headEnd type="none" w="med" len="med"/>
                      <a:tailEnd type="none" w="med" len="med"/>
                    </a:lnTlToBr>
                    <a:solidFill>
                      <a:srgbClr val="F8EBF6"/>
                    </a:solidFill>
                  </a:tcPr>
                </a:tc>
                <a:tc rowSpan="2" hMerge="1">
                  <a:txBody>
                    <a:bodyPr/>
                    <a:lstStyle/>
                    <a:p>
                      <a:endParaRPr lang="it-IT" dirty="0"/>
                    </a:p>
                  </a:txBody>
                  <a:tcPr/>
                </a:tc>
                <a:tc>
                  <a:txBody>
                    <a:bodyPr/>
                    <a:lstStyle/>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Relations avec</a:t>
                      </a:r>
                    </a:p>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 les clients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8EBF6"/>
                    </a:solidFill>
                  </a:tcPr>
                </a:tc>
                <a:tc rowSpan="2">
                  <a:txBody>
                    <a:bodyPr/>
                    <a:lstStyle/>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Segments de clientèle</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8EBF6"/>
                    </a:solidFill>
                  </a:tcPr>
                </a:tc>
                <a:extLst>
                  <a:ext uri="{0D108BD9-81ED-4DB2-BD59-A6C34878D82A}">
                    <a16:rowId xmlns:a16="http://schemas.microsoft.com/office/drawing/2014/main" val="10000"/>
                  </a:ext>
                </a:extLst>
              </a:tr>
              <a:tr h="922258">
                <a:tc vMerge="1">
                  <a:txBody>
                    <a:bodyPr/>
                    <a:lstStyle/>
                    <a:p>
                      <a:endParaRPr lang="it-IT" dirty="0"/>
                    </a:p>
                  </a:txBody>
                  <a:tcPr/>
                </a:tc>
                <a:tc>
                  <a:txBody>
                    <a:bodyPr/>
                    <a:lstStyle/>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Ressources clés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8EBF6"/>
                    </a:solidFill>
                  </a:tcPr>
                </a:tc>
                <a:tc gridSpan="2" vMerge="1">
                  <a:txBody>
                    <a:bodyPr/>
                    <a:lstStyle/>
                    <a:p>
                      <a:endParaRPr lang="it-IT"/>
                    </a:p>
                  </a:txBody>
                  <a:tcPr/>
                </a:tc>
                <a:tc hMerge="1" vMerge="1">
                  <a:txBody>
                    <a:bodyPr/>
                    <a:lstStyle/>
                    <a:p>
                      <a:endParaRPr lang="it-IT" dirty="0"/>
                    </a:p>
                  </a:txBody>
                  <a:tcPr/>
                </a:tc>
                <a:tc>
                  <a:txBody>
                    <a:bodyPr/>
                    <a:lstStyle/>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Canaux de distribution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8EBF6"/>
                    </a:solidFill>
                  </a:tcPr>
                </a:tc>
                <a:tc vMerge="1">
                  <a:txBody>
                    <a:bodyPr/>
                    <a:lstStyle/>
                    <a:p>
                      <a:endParaRPr lang="it-IT"/>
                    </a:p>
                  </a:txBody>
                  <a:tcPr/>
                </a:tc>
                <a:extLst>
                  <a:ext uri="{0D108BD9-81ED-4DB2-BD59-A6C34878D82A}">
                    <a16:rowId xmlns:a16="http://schemas.microsoft.com/office/drawing/2014/main" val="10001"/>
                  </a:ext>
                </a:extLst>
              </a:tr>
              <a:tr h="922258">
                <a:tc gridSpan="3">
                  <a:txBody>
                    <a:bodyPr/>
                    <a:lstStyle/>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Structure des coûts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8EBF6"/>
                    </a:solidFill>
                  </a:tcPr>
                </a:tc>
                <a:tc hMerge="1">
                  <a:txBody>
                    <a:bodyPr/>
                    <a:lstStyle/>
                    <a:p>
                      <a:endParaRPr lang="it-IT" dirty="0"/>
                    </a:p>
                  </a:txBody>
                  <a:tcPr/>
                </a:tc>
                <a:tc hMerge="1">
                  <a:txBody>
                    <a:bodyPr/>
                    <a:lstStyle/>
                    <a:p>
                      <a:endParaRPr lang="it-IT" dirty="0"/>
                    </a:p>
                  </a:txBody>
                  <a:tcPr/>
                </a:tc>
                <a:tc gridSpan="3">
                  <a:txBody>
                    <a:bodyPr/>
                    <a:lstStyle/>
                    <a:p>
                      <a:r>
                        <a:rPr lang="it-IT" sz="2400" b="1" kern="1200"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Flux de revenus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F8EBF6"/>
                    </a:solidFill>
                  </a:tcP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10002"/>
                  </a:ext>
                </a:extLst>
              </a:tr>
            </a:tbl>
          </a:graphicData>
        </a:graphic>
      </p:graphicFrame>
      <p:pic>
        <p:nvPicPr>
          <p:cNvPr id="12" name="Immagin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11939" y="6674629"/>
            <a:ext cx="558035" cy="418526"/>
          </a:xfrm>
          <a:prstGeom prst="rect">
            <a:avLst/>
          </a:prstGeom>
        </p:spPr>
      </p:pic>
      <p:pic>
        <p:nvPicPr>
          <p:cNvPr id="13" name="Immagin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270249" y="7667207"/>
            <a:ext cx="623373" cy="514530"/>
          </a:xfrm>
          <a:prstGeom prst="rect">
            <a:avLst/>
          </a:prstGeom>
        </p:spPr>
      </p:pic>
      <p:pic>
        <p:nvPicPr>
          <p:cNvPr id="14" name="Immagine 13"/>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3747748" y="5780048"/>
            <a:ext cx="526902" cy="526902"/>
          </a:xfrm>
          <a:prstGeom prst="rect">
            <a:avLst/>
          </a:prstGeom>
        </p:spPr>
      </p:pic>
      <p:pic>
        <p:nvPicPr>
          <p:cNvPr id="15" name="Immagin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83706" y="5807661"/>
            <a:ext cx="571580" cy="442975"/>
          </a:xfrm>
          <a:prstGeom prst="rect">
            <a:avLst/>
          </a:prstGeom>
        </p:spPr>
      </p:pic>
      <p:pic>
        <p:nvPicPr>
          <p:cNvPr id="16" name="Immagin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58140" y="7593540"/>
            <a:ext cx="524860" cy="589842"/>
          </a:xfrm>
          <a:prstGeom prst="rect">
            <a:avLst/>
          </a:prstGeom>
        </p:spPr>
      </p:pic>
      <p:pic>
        <p:nvPicPr>
          <p:cNvPr id="17" name="Immagin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26183" y="5807661"/>
            <a:ext cx="492259" cy="548517"/>
          </a:xfrm>
          <a:prstGeom prst="rect">
            <a:avLst/>
          </a:prstGeom>
        </p:spPr>
      </p:pic>
      <p:pic>
        <p:nvPicPr>
          <p:cNvPr id="18" name="Immagin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570890" y="5892994"/>
            <a:ext cx="436000" cy="534452"/>
          </a:xfrm>
          <a:prstGeom prst="rect">
            <a:avLst/>
          </a:prstGeom>
        </p:spPr>
      </p:pic>
      <p:pic>
        <p:nvPicPr>
          <p:cNvPr id="19" name="Immagin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09391" y="5837716"/>
            <a:ext cx="382859" cy="371708"/>
          </a:xfrm>
          <a:prstGeom prst="rect">
            <a:avLst/>
          </a:prstGeom>
        </p:spPr>
      </p:pic>
      <p:pic>
        <p:nvPicPr>
          <p:cNvPr id="20" name="Immagine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99895" y="5776717"/>
            <a:ext cx="567029" cy="493706"/>
          </a:xfrm>
          <a:prstGeom prst="rect">
            <a:avLst/>
          </a:prstGeom>
        </p:spPr>
      </p:pic>
      <p:pic>
        <p:nvPicPr>
          <p:cNvPr id="21" name="Immagine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38670" y="6638838"/>
            <a:ext cx="524299" cy="506705"/>
          </a:xfrm>
          <a:prstGeom prst="rect">
            <a:avLst/>
          </a:prstGeom>
        </p:spPr>
      </p:pic>
    </p:spTree>
    <p:extLst>
      <p:ext uri="{BB962C8B-B14F-4D97-AF65-F5344CB8AC3E}">
        <p14:creationId xmlns:p14="http://schemas.microsoft.com/office/powerpoint/2010/main" val="745332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9A05369-09ED-4AE3-8B12-0CCEA25EFF8B}"/>
              </a:ext>
            </a:extLst>
          </p:cNvPr>
          <p:cNvSpPr txBox="1"/>
          <p:nvPr/>
        </p:nvSpPr>
        <p:spPr>
          <a:xfrm>
            <a:off x="1447800" y="1573291"/>
            <a:ext cx="118872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1. Introduction.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Qu'est-ce qu'un modèle d'affaires </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3" name="CuadroTexto 2">
            <a:extLst>
              <a:ext uri="{FF2B5EF4-FFF2-40B4-BE49-F238E27FC236}">
                <a16:creationId xmlns:a16="http://schemas.microsoft.com/office/drawing/2014/main" id="{05788921-4989-4318-99AD-358D5D9EAC23}"/>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1.3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Éléments du modèle d'entreprise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(Business model)</a:t>
            </a:r>
          </a:p>
        </p:txBody>
      </p:sp>
      <p:sp>
        <p:nvSpPr>
          <p:cNvPr id="8" name="CasellaDiTesto 7"/>
          <p:cNvSpPr txBox="1"/>
          <p:nvPr/>
        </p:nvSpPr>
        <p:spPr>
          <a:xfrm>
            <a:off x="1524000" y="3086100"/>
            <a:ext cx="14630400" cy="954107"/>
          </a:xfrm>
          <a:prstGeom prst="rect">
            <a:avLst/>
          </a:prstGeom>
          <a:noFill/>
        </p:spPr>
        <p:txBody>
          <a:bodyPr wrap="square" rtlCol="0">
            <a:spAutoFit/>
          </a:bodyPr>
          <a:lstStyle/>
          <a:p>
            <a:pPr algn="just"/>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Les éléments constitutifs d'une entreprise qui sont pris en compte dans le business model </a:t>
            </a:r>
            <a:r>
              <a:rPr lang="fr-FR" sz="2800" dirty="0" err="1">
                <a:latin typeface="Microsoft Sans Serif" panose="020B0604020202020204" pitchFamily="34" charset="0"/>
                <a:ea typeface="Microsoft Sans Serif" panose="020B0604020202020204" pitchFamily="34" charset="0"/>
                <a:cs typeface="Microsoft Sans Serif" panose="020B0604020202020204" pitchFamily="34" charset="0"/>
              </a:rPr>
              <a:t>canvas</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répondent à quatre questions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4" name="CasellaDiTesto 3"/>
          <p:cNvSpPr txBox="1"/>
          <p:nvPr/>
        </p:nvSpPr>
        <p:spPr>
          <a:xfrm>
            <a:off x="9125685" y="4274071"/>
            <a:ext cx="8231965" cy="3970318"/>
          </a:xfrm>
          <a:prstGeom prst="rect">
            <a:avLst/>
          </a:prstGeom>
          <a:noFill/>
        </p:spPr>
        <p:txBody>
          <a:bodyPr wrap="square" rtlCol="0">
            <a:spAutoFit/>
          </a:bodyPr>
          <a:lstStyle/>
          <a:p>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2.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Comment la valeur est-elle créée </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914400" lvl="1" indent="-457200">
              <a:buClr>
                <a:srgbClr val="B05894"/>
              </a:buClr>
              <a:buFont typeface="Wingdings" panose="05000000000000000000" pitchFamily="2" charset="2"/>
              <a:buChar char="Ø"/>
            </a:pPr>
            <a:r>
              <a:rPr lang="fr-FR" sz="2800" dirty="0">
                <a:effectLst>
                  <a:outerShdw blurRad="38100" dist="38100" dir="2700000" algn="tl">
                    <a:srgbClr val="000000">
                      <a:alpha val="43137"/>
                    </a:srgb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Activités clés</a:t>
            </a:r>
          </a:p>
          <a:p>
            <a:pPr marL="914400" lvl="1" indent="-457200">
              <a:buClr>
                <a:srgbClr val="B05894"/>
              </a:buClr>
              <a:buFont typeface="Wingdings" panose="05000000000000000000" pitchFamily="2" charset="2"/>
              <a:buChar char="Ø"/>
            </a:pPr>
            <a:r>
              <a:rPr lang="fr-FR" sz="2800" dirty="0">
                <a:effectLst>
                  <a:outerShdw blurRad="38100" dist="38100" dir="2700000" algn="tl">
                    <a:srgbClr val="000000">
                      <a:alpha val="43137"/>
                    </a:srgb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Ressources clés</a:t>
            </a:r>
          </a:p>
          <a:p>
            <a:pPr marL="914400" lvl="1" indent="-457200">
              <a:buClr>
                <a:srgbClr val="B05894"/>
              </a:buClr>
              <a:buFont typeface="Wingdings" panose="05000000000000000000" pitchFamily="2" charset="2"/>
              <a:buChar char="Ø"/>
            </a:pPr>
            <a:r>
              <a:rPr lang="fr-FR" sz="2800" dirty="0">
                <a:effectLst>
                  <a:outerShdw blurRad="38100" dist="38100" dir="2700000" algn="tl">
                    <a:srgbClr val="000000">
                      <a:alpha val="43137"/>
                    </a:srgb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Partenaires clés</a:t>
            </a:r>
            <a:b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b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4.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Pourquoi la valeur est-elle créée et quel impact génère-t-elle </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914400" lvl="1" indent="-457200">
              <a:buClr>
                <a:srgbClr val="B05894"/>
              </a:buClr>
              <a:buFont typeface="Wingdings" panose="05000000000000000000" pitchFamily="2" charset="2"/>
              <a:buChar char="Ø"/>
            </a:pPr>
            <a:r>
              <a:rPr lang="fr-FR" sz="2800" dirty="0">
                <a:effectLst>
                  <a:outerShdw blurRad="38100" dist="38100" dir="2700000" algn="tl">
                    <a:srgbClr val="000000">
                      <a:alpha val="43137"/>
                    </a:srgb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Structure des coûts</a:t>
            </a:r>
          </a:p>
          <a:p>
            <a:pPr marL="914400" lvl="1" indent="-457200">
              <a:buClr>
                <a:srgbClr val="B05894"/>
              </a:buClr>
              <a:buFont typeface="Wingdings" panose="05000000000000000000" pitchFamily="2" charset="2"/>
              <a:buChar char="Ø"/>
            </a:pPr>
            <a:r>
              <a:rPr lang="fr-FR" sz="2800" dirty="0">
                <a:effectLst>
                  <a:outerShdw blurRad="38100" dist="38100" dir="2700000" algn="tl">
                    <a:srgbClr val="000000">
                      <a:alpha val="43137"/>
                    </a:srgb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Flux de revenus</a:t>
            </a:r>
          </a:p>
        </p:txBody>
      </p:sp>
      <p:sp>
        <p:nvSpPr>
          <p:cNvPr id="10" name="CasellaDiTesto 9"/>
          <p:cNvSpPr txBox="1"/>
          <p:nvPr/>
        </p:nvSpPr>
        <p:spPr>
          <a:xfrm>
            <a:off x="1447800" y="4274071"/>
            <a:ext cx="7617634" cy="3108543"/>
          </a:xfrm>
          <a:prstGeom prst="rect">
            <a:avLst/>
          </a:prstGeom>
          <a:noFill/>
        </p:spPr>
        <p:txBody>
          <a:bodyPr wrap="square" rtlCol="0">
            <a:spAutoFit/>
          </a:bodyPr>
          <a:lstStyle/>
          <a:p>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1.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Qu’est-ce qui est généré par l'organisation </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914400" lvl="1" indent="-457200">
              <a:buClr>
                <a:srgbClr val="B05894"/>
              </a:buClr>
              <a:buFont typeface="Wingdings" panose="05000000000000000000" pitchFamily="2" charset="2"/>
              <a:buChar char="Ø"/>
            </a:pPr>
            <a:r>
              <a:rPr lang="fr-FR" sz="2800" dirty="0">
                <a:effectLst>
                  <a:outerShdw blurRad="38100" dist="38100" dir="2700000" algn="tl">
                    <a:srgbClr val="000000">
                      <a:alpha val="43137"/>
                    </a:srgb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Les propositions de valeur</a:t>
            </a:r>
            <a:b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b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3.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Qui est le destinataire de la valeur créée </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914400" lvl="1" indent="-457200">
              <a:buClr>
                <a:srgbClr val="B05894"/>
              </a:buClr>
              <a:buFont typeface="Wingdings" panose="05000000000000000000" pitchFamily="2" charset="2"/>
              <a:buChar char="Ø"/>
            </a:pPr>
            <a:r>
              <a:rPr lang="en-US" sz="2800" dirty="0">
                <a:effectLst>
                  <a:outerShdw blurRad="38100" dist="38100" dir="2700000" algn="tl">
                    <a:srgbClr val="000000">
                      <a:alpha val="43137"/>
                    </a:srgb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Segments de clientèle</a:t>
            </a:r>
          </a:p>
          <a:p>
            <a:pPr marL="914400" lvl="1" indent="-457200">
              <a:buClr>
                <a:srgbClr val="B05894"/>
              </a:buClr>
              <a:buFont typeface="Wingdings" panose="05000000000000000000" pitchFamily="2" charset="2"/>
              <a:buChar char="Ø"/>
            </a:pPr>
            <a:r>
              <a:rPr lang="fr-FR" sz="2800" dirty="0">
                <a:effectLst>
                  <a:outerShdw blurRad="38100" dist="38100" dir="2700000" algn="tl">
                    <a:srgbClr val="000000">
                      <a:alpha val="43137"/>
                    </a:srgb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Canaux de distribution</a:t>
            </a:r>
          </a:p>
          <a:p>
            <a:pPr marL="914400" lvl="1" indent="-457200">
              <a:buClr>
                <a:srgbClr val="B05894"/>
              </a:buClr>
              <a:buFont typeface="Wingdings" panose="05000000000000000000" pitchFamily="2" charset="2"/>
              <a:buChar char="Ø"/>
            </a:pPr>
            <a:r>
              <a:rPr lang="en-US" sz="2800" dirty="0">
                <a:effectLst>
                  <a:outerShdw blurRad="38100" dist="38100" dir="2700000" algn="tl">
                    <a:srgbClr val="000000">
                      <a:alpha val="43137"/>
                    </a:srgb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Relations avec les clients</a:t>
            </a:r>
          </a:p>
        </p:txBody>
      </p:sp>
    </p:spTree>
    <p:extLst>
      <p:ext uri="{BB962C8B-B14F-4D97-AF65-F5344CB8AC3E}">
        <p14:creationId xmlns:p14="http://schemas.microsoft.com/office/powerpoint/2010/main" val="1174727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9A05369-09ED-4AE3-8B12-0CCEA25EFF8B}"/>
              </a:ext>
            </a:extLst>
          </p:cNvPr>
          <p:cNvSpPr txBox="1"/>
          <p:nvPr/>
        </p:nvSpPr>
        <p:spPr>
          <a:xfrm>
            <a:off x="1447800" y="1573291"/>
            <a:ext cx="12466674"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1. Introduction.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Qu'est-ce qu'un modèle d'affaires </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3" name="CuadroTexto 2">
            <a:extLst>
              <a:ext uri="{FF2B5EF4-FFF2-40B4-BE49-F238E27FC236}">
                <a16:creationId xmlns:a16="http://schemas.microsoft.com/office/drawing/2014/main" id="{05788921-4989-4318-99AD-358D5D9EAC23}"/>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1.3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Les éléments du modèle d’affaires (Business model)</a:t>
            </a:r>
          </a:p>
        </p:txBody>
      </p:sp>
      <p:pic>
        <p:nvPicPr>
          <p:cNvPr id="49" name="Immagine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4979" y="3581174"/>
            <a:ext cx="567029" cy="493706"/>
          </a:xfrm>
          <a:prstGeom prst="rect">
            <a:avLst/>
          </a:prstGeom>
        </p:spPr>
      </p:pic>
      <p:sp>
        <p:nvSpPr>
          <p:cNvPr id="4" name="CasellaDiTesto 3"/>
          <p:cNvSpPr txBox="1"/>
          <p:nvPr/>
        </p:nvSpPr>
        <p:spPr>
          <a:xfrm>
            <a:off x="2514600" y="3589819"/>
            <a:ext cx="12466674" cy="4078039"/>
          </a:xfrm>
          <a:prstGeom prst="rect">
            <a:avLst/>
          </a:prstGeom>
          <a:noFill/>
        </p:spPr>
        <p:txBody>
          <a:bodyPr wrap="square" rtlCol="0">
            <a:spAutoFit/>
          </a:bodyPr>
          <a:lstStyle/>
          <a:p>
            <a:pPr algn="just">
              <a:spcAft>
                <a:spcPts val="1200"/>
              </a:spcAft>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Propositions de valeur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Ensemble des avantages que l'entreprise promet au segment de clientèle.</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fontAlgn="t">
              <a:spcAft>
                <a:spcPts val="1200"/>
              </a:spcAft>
            </a:pPr>
            <a:r>
              <a:rPr lang="it-IT" sz="2800" b="1"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Activités clés </a:t>
            </a:r>
            <a:r>
              <a:rPr lang="it-IT"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activités de production, de résolution de problèmes et de maintenance ou de développement nécessaires</a:t>
            </a:r>
            <a:endParaRPr lang="it-IT" sz="2800" dirty="0">
              <a:latin typeface="Arial" panose="020B0604020202020204" pitchFamily="34" charset="0"/>
            </a:endParaRPr>
          </a:p>
          <a:p>
            <a:pPr algn="just" fontAlgn="t">
              <a:spcAft>
                <a:spcPts val="1800"/>
              </a:spcAft>
            </a:pPr>
            <a:r>
              <a:rPr lang="it-IT" sz="2800" b="1"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Ressources clés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ressources humaines, physiques, intellectuelles et financières</a:t>
            </a:r>
            <a:endParaRPr lang="en-US" sz="280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fontAlgn="t">
              <a:spcAft>
                <a:spcPts val="1200"/>
              </a:spcAft>
            </a:pPr>
            <a:r>
              <a:rPr lang="it-IT" sz="2800" b="1"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Partenaires clés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alliances stratégiques avec des partenaires sans lesquels l'entreprise ne peut pas faire d'affaires </a:t>
            </a:r>
            <a:endParaRPr lang="en-US" sz="280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16" name="Immagin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2369" y="4652582"/>
            <a:ext cx="382859" cy="371708"/>
          </a:xfrm>
          <a:prstGeom prst="rect">
            <a:avLst/>
          </a:prstGeom>
        </p:spPr>
      </p:pic>
      <p:pic>
        <p:nvPicPr>
          <p:cNvPr id="17" name="Immagin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0929" y="5490563"/>
            <a:ext cx="611079" cy="590573"/>
          </a:xfrm>
          <a:prstGeom prst="rect">
            <a:avLst/>
          </a:prstGeom>
        </p:spPr>
      </p:pic>
      <p:pic>
        <p:nvPicPr>
          <p:cNvPr id="18" name="Immagine 17"/>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1822131" y="6293360"/>
            <a:ext cx="512724" cy="512724"/>
          </a:xfrm>
          <a:prstGeom prst="rect">
            <a:avLst/>
          </a:prstGeom>
        </p:spPr>
      </p:pic>
    </p:spTree>
    <p:extLst>
      <p:ext uri="{BB962C8B-B14F-4D97-AF65-F5344CB8AC3E}">
        <p14:creationId xmlns:p14="http://schemas.microsoft.com/office/powerpoint/2010/main" val="2996802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9A05369-09ED-4AE3-8B12-0CCEA25EFF8B}"/>
              </a:ext>
            </a:extLst>
          </p:cNvPr>
          <p:cNvSpPr txBox="1"/>
          <p:nvPr/>
        </p:nvSpPr>
        <p:spPr>
          <a:xfrm>
            <a:off x="1447800" y="1573291"/>
            <a:ext cx="119634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1. Introduction.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Qu'est-ce qu'un modèle d'affaires </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3" name="CuadroTexto 2">
            <a:extLst>
              <a:ext uri="{FF2B5EF4-FFF2-40B4-BE49-F238E27FC236}">
                <a16:creationId xmlns:a16="http://schemas.microsoft.com/office/drawing/2014/main" id="{05788921-4989-4318-99AD-358D5D9EAC23}"/>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1.3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Les éléments du modèle d’affaires (Business model) </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6" name="Immagine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4691105"/>
            <a:ext cx="571580" cy="442975"/>
          </a:xfrm>
          <a:prstGeom prst="rect">
            <a:avLst/>
          </a:prstGeom>
        </p:spPr>
      </p:pic>
      <p:pic>
        <p:nvPicPr>
          <p:cNvPr id="47" name="Immagine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9749" y="3619500"/>
            <a:ext cx="492259" cy="548517"/>
          </a:xfrm>
          <a:prstGeom prst="rect">
            <a:avLst/>
          </a:prstGeom>
        </p:spPr>
      </p:pic>
      <p:pic>
        <p:nvPicPr>
          <p:cNvPr id="48" name="Immagine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2428" y="3681219"/>
            <a:ext cx="436000" cy="534452"/>
          </a:xfrm>
          <a:prstGeom prst="rect">
            <a:avLst/>
          </a:prstGeom>
        </p:spPr>
      </p:pic>
      <p:pic>
        <p:nvPicPr>
          <p:cNvPr id="52" name="Immagine 5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6400" y="5563034"/>
            <a:ext cx="659822" cy="494866"/>
          </a:xfrm>
          <a:prstGeom prst="rect">
            <a:avLst/>
          </a:prstGeom>
        </p:spPr>
      </p:pic>
      <p:sp>
        <p:nvSpPr>
          <p:cNvPr id="4" name="CasellaDiTesto 3"/>
          <p:cNvSpPr txBox="1"/>
          <p:nvPr/>
        </p:nvSpPr>
        <p:spPr>
          <a:xfrm>
            <a:off x="2514600" y="3589819"/>
            <a:ext cx="13030200" cy="5047536"/>
          </a:xfrm>
          <a:prstGeom prst="rect">
            <a:avLst/>
          </a:prstGeom>
          <a:noFill/>
        </p:spPr>
        <p:txBody>
          <a:bodyPr wrap="square" rtlCol="0">
            <a:spAutoFit/>
          </a:bodyPr>
          <a:lstStyle/>
          <a:p>
            <a:pPr algn="just" fontAlgn="t">
              <a:spcAft>
                <a:spcPts val="1200"/>
              </a:spcAft>
            </a:pPr>
            <a:r>
              <a:rPr lang="it-IT" sz="2800" b="1"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Segments de clientèle </a:t>
            </a:r>
            <a:r>
              <a:rPr lang="it-IT"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définis par des données démographiques ou des facteurs psychographiques</a:t>
            </a:r>
            <a:endParaRPr lang="en-US" sz="280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fontAlgn="t">
              <a:spcAft>
                <a:spcPts val="1200"/>
              </a:spcAft>
            </a:pPr>
            <a:r>
              <a:rPr lang="it-IT" sz="2800" b="1"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Relations avec les clients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comment l'entreprise entre en relation avec les clients et crée des relations profitables</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algn="just" fontAlgn="t">
              <a:spcAft>
                <a:spcPts val="1200"/>
              </a:spcAft>
            </a:pPr>
            <a:r>
              <a:rPr lang="it-IT" sz="2800" b="1"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Canaux de distribution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moyens par lesquels le service offert atteint le client </a:t>
            </a:r>
            <a:endParaRPr lang="en-US" sz="280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fontAlgn="t">
              <a:spcAft>
                <a:spcPts val="1200"/>
              </a:spcAft>
            </a:pPr>
            <a:r>
              <a:rPr lang="it-IT" sz="2800" b="1"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Structure des coûts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coûts fixes et variables que l'entreprise supporte pour maintenir ses ressources, ses activités et ses partenariats. </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fontAlgn="t">
              <a:spcAft>
                <a:spcPts val="1200"/>
              </a:spcAft>
            </a:pPr>
            <a:r>
              <a:rPr lang="it-IT" sz="2800" b="1" dirty="0">
                <a:solidFill>
                  <a:srgbClr val="994980"/>
                </a:solidFill>
                <a:latin typeface="Microsoft Sans Serif" panose="020B0604020202020204" pitchFamily="34" charset="0"/>
                <a:ea typeface="Microsoft Sans Serif" panose="020B0604020202020204" pitchFamily="34" charset="0"/>
                <a:cs typeface="Microsoft Sans Serif" panose="020B0604020202020204" pitchFamily="34" charset="0"/>
              </a:rPr>
              <a:t>Flux de revenus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flux de trésorerie généré par la vente de services ou de produits proposés par l'entreprise</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US" sz="280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fontAlgn="t">
              <a:spcAft>
                <a:spcPts val="1200"/>
              </a:spcAft>
            </a:pPr>
            <a:endParaRPr lang="it-IT" sz="2000" dirty="0">
              <a:latin typeface="Arial" panose="020B0604020202020204" pitchFamily="34" charset="0"/>
            </a:endParaRPr>
          </a:p>
        </p:txBody>
      </p:sp>
      <p:pic>
        <p:nvPicPr>
          <p:cNvPr id="10" name="Immagin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1717048" y="6318311"/>
            <a:ext cx="623373" cy="514530"/>
          </a:xfrm>
          <a:prstGeom prst="rect">
            <a:avLst/>
          </a:prstGeom>
        </p:spPr>
      </p:pic>
      <p:pic>
        <p:nvPicPr>
          <p:cNvPr id="11" name="Immagin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0428" y="7157996"/>
            <a:ext cx="524860" cy="589842"/>
          </a:xfrm>
          <a:prstGeom prst="rect">
            <a:avLst/>
          </a:prstGeom>
        </p:spPr>
      </p:pic>
    </p:spTree>
    <p:extLst>
      <p:ext uri="{BB962C8B-B14F-4D97-AF65-F5344CB8AC3E}">
        <p14:creationId xmlns:p14="http://schemas.microsoft.com/office/powerpoint/2010/main" val="4064896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id="{785C1DB3-25FB-3AD4-CCC1-4D6B982DAABA}"/>
              </a:ext>
            </a:extLst>
          </p:cNvPr>
          <p:cNvSpPr/>
          <p:nvPr/>
        </p:nvSpPr>
        <p:spPr>
          <a:xfrm>
            <a:off x="10921074" y="2643923"/>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FC7E83DD-3641-D2F1-E241-532A461817B2}"/>
              </a:ext>
            </a:extLst>
          </p:cNvPr>
          <p:cNvSpPr/>
          <p:nvPr/>
        </p:nvSpPr>
        <p:spPr>
          <a:xfrm>
            <a:off x="6336837" y="2687650"/>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953B3577-D9C0-67CB-B8BD-0E33B29CFE77}"/>
              </a:ext>
            </a:extLst>
          </p:cNvPr>
          <p:cNvSpPr/>
          <p:nvPr/>
        </p:nvSpPr>
        <p:spPr>
          <a:xfrm>
            <a:off x="1752600" y="2628900"/>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B55D1384-6811-342B-65B8-F85E2C0DA244}"/>
              </a:ext>
            </a:extLst>
          </p:cNvPr>
          <p:cNvSpPr txBox="1"/>
          <p:nvPr/>
        </p:nvSpPr>
        <p:spPr>
          <a:xfrm>
            <a:off x="1447800" y="1573291"/>
            <a:ext cx="3124200" cy="707886"/>
          </a:xfrm>
          <a:prstGeom prst="rect">
            <a:avLst/>
          </a:prstGeom>
          <a:noFill/>
        </p:spPr>
        <p:txBody>
          <a:bodyPr wrap="square" rtlCol="0">
            <a:spAutoFit/>
          </a:bodyPr>
          <a:lstStyle/>
          <a:p>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En résumé</a:t>
            </a:r>
          </a:p>
        </p:txBody>
      </p:sp>
      <p:sp>
        <p:nvSpPr>
          <p:cNvPr id="4" name="Rectangle 58">
            <a:extLst>
              <a:ext uri="{FF2B5EF4-FFF2-40B4-BE49-F238E27FC236}">
                <a16:creationId xmlns:a16="http://schemas.microsoft.com/office/drawing/2014/main" id="{C19CE81B-88B7-56D0-835C-580EF1D39AEA}"/>
              </a:ext>
            </a:extLst>
          </p:cNvPr>
          <p:cNvSpPr/>
          <p:nvPr/>
        </p:nvSpPr>
        <p:spPr>
          <a:xfrm>
            <a:off x="2331155" y="2835176"/>
            <a:ext cx="2658508" cy="2308324"/>
          </a:xfrm>
          <a:prstGeom prst="rect">
            <a:avLst/>
          </a:prstGeom>
        </p:spPr>
        <p:txBody>
          <a:bodyPr wrap="square">
            <a:spAutoFit/>
          </a:bodyPr>
          <a:lstStyle/>
          <a:p>
            <a:pPr algn="ctr"/>
            <a:r>
              <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“Business model” </a:t>
            </a: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désigne le plan stratégique d'une entreprise pour réaliser des bénéfices.</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object 2">
            <a:extLst>
              <a:ext uri="{FF2B5EF4-FFF2-40B4-BE49-F238E27FC236}">
                <a16:creationId xmlns:a16="http://schemas.microsoft.com/office/drawing/2014/main" id="{194018B4-B354-3889-61E1-72BFFF89DBEB}"/>
              </a:ext>
            </a:extLst>
          </p:cNvPr>
          <p:cNvPicPr/>
          <p:nvPr/>
        </p:nvPicPr>
        <p:blipFill>
          <a:blip r:embed="rId2" cstate="print"/>
          <a:stretch>
            <a:fillRect/>
          </a:stretch>
        </p:blipFill>
        <p:spPr>
          <a:xfrm>
            <a:off x="1892149" y="3160915"/>
            <a:ext cx="435185" cy="510356"/>
          </a:xfrm>
          <a:prstGeom prst="rect">
            <a:avLst/>
          </a:prstGeom>
        </p:spPr>
      </p:pic>
      <p:sp>
        <p:nvSpPr>
          <p:cNvPr id="7" name="Rectangle 58">
            <a:extLst>
              <a:ext uri="{FF2B5EF4-FFF2-40B4-BE49-F238E27FC236}">
                <a16:creationId xmlns:a16="http://schemas.microsoft.com/office/drawing/2014/main" id="{DC5D6AA9-5455-9552-81E8-CF2B76572622}"/>
              </a:ext>
            </a:extLst>
          </p:cNvPr>
          <p:cNvSpPr/>
          <p:nvPr/>
        </p:nvSpPr>
        <p:spPr>
          <a:xfrm>
            <a:off x="6962671" y="2835176"/>
            <a:ext cx="2726965" cy="2308324"/>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Le modèle d’affaires </a:t>
            </a:r>
            <a:r>
              <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(business model) </a:t>
            </a: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doit être flexible et dynamique pour être efficace </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8" name="object 2">
            <a:extLst>
              <a:ext uri="{FF2B5EF4-FFF2-40B4-BE49-F238E27FC236}">
                <a16:creationId xmlns:a16="http://schemas.microsoft.com/office/drawing/2014/main" id="{49413C0B-8236-CA4A-DD00-985667C34D37}"/>
              </a:ext>
            </a:extLst>
          </p:cNvPr>
          <p:cNvPicPr/>
          <p:nvPr/>
        </p:nvPicPr>
        <p:blipFill>
          <a:blip r:embed="rId2" cstate="print"/>
          <a:stretch>
            <a:fillRect/>
          </a:stretch>
        </p:blipFill>
        <p:spPr>
          <a:xfrm>
            <a:off x="6549923" y="3174434"/>
            <a:ext cx="435185" cy="510356"/>
          </a:xfrm>
          <a:prstGeom prst="rect">
            <a:avLst/>
          </a:prstGeom>
        </p:spPr>
      </p:pic>
      <p:sp>
        <p:nvSpPr>
          <p:cNvPr id="10" name="Rectangle 58">
            <a:extLst>
              <a:ext uri="{FF2B5EF4-FFF2-40B4-BE49-F238E27FC236}">
                <a16:creationId xmlns:a16="http://schemas.microsoft.com/office/drawing/2014/main" id="{57A4DE11-6DBD-D00A-3E1D-605EE186F6F6}"/>
              </a:ext>
            </a:extLst>
          </p:cNvPr>
          <p:cNvSpPr/>
          <p:nvPr/>
        </p:nvSpPr>
        <p:spPr>
          <a:xfrm>
            <a:off x="11332911" y="2835176"/>
            <a:ext cx="2862083" cy="1938992"/>
          </a:xfrm>
          <a:prstGeom prst="rect">
            <a:avLst/>
          </a:prstGeom>
        </p:spPr>
        <p:txBody>
          <a:bodyPr wrap="square">
            <a:spAutoFit/>
          </a:bodyPr>
          <a:lstStyle/>
          <a:p>
            <a:pPr algn="ctr"/>
            <a:r>
              <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Le Business model canvas </a:t>
            </a: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peut représenter graphiquement le modèle d'entreprise </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11" name="object 2">
            <a:extLst>
              <a:ext uri="{FF2B5EF4-FFF2-40B4-BE49-F238E27FC236}">
                <a16:creationId xmlns:a16="http://schemas.microsoft.com/office/drawing/2014/main" id="{AD4F969A-85AE-A98D-87DE-D66181C2F1E0}"/>
              </a:ext>
            </a:extLst>
          </p:cNvPr>
          <p:cNvPicPr/>
          <p:nvPr/>
        </p:nvPicPr>
        <p:blipFill>
          <a:blip r:embed="rId2" cstate="print"/>
          <a:stretch>
            <a:fillRect/>
          </a:stretch>
        </p:blipFill>
        <p:spPr>
          <a:xfrm>
            <a:off x="11134366" y="3174434"/>
            <a:ext cx="435185" cy="510356"/>
          </a:xfrm>
          <a:prstGeom prst="rect">
            <a:avLst/>
          </a:prstGeom>
        </p:spPr>
      </p:pic>
      <p:sp>
        <p:nvSpPr>
          <p:cNvPr id="25" name="Rectángulo 24">
            <a:extLst>
              <a:ext uri="{FF2B5EF4-FFF2-40B4-BE49-F238E27FC236}">
                <a16:creationId xmlns:a16="http://schemas.microsoft.com/office/drawing/2014/main" id="{E92C4DEF-F8D7-AA5F-8DB9-37560EE80165}"/>
              </a:ext>
            </a:extLst>
          </p:cNvPr>
          <p:cNvSpPr/>
          <p:nvPr/>
        </p:nvSpPr>
        <p:spPr>
          <a:xfrm>
            <a:off x="1752600" y="5579999"/>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angle 58">
            <a:extLst>
              <a:ext uri="{FF2B5EF4-FFF2-40B4-BE49-F238E27FC236}">
                <a16:creationId xmlns:a16="http://schemas.microsoft.com/office/drawing/2014/main" id="{58EDE693-DE1C-5E00-503D-2D71BD5D0C94}"/>
              </a:ext>
            </a:extLst>
          </p:cNvPr>
          <p:cNvSpPr/>
          <p:nvPr/>
        </p:nvSpPr>
        <p:spPr>
          <a:xfrm>
            <a:off x="2309705" y="5750140"/>
            <a:ext cx="2795695" cy="2308324"/>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Un modèle d'entreprise (Business model) est composé de 9 éléments constitutifs</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8" name="object 2">
            <a:extLst>
              <a:ext uri="{FF2B5EF4-FFF2-40B4-BE49-F238E27FC236}">
                <a16:creationId xmlns:a16="http://schemas.microsoft.com/office/drawing/2014/main" id="{5BF319F7-F234-F50F-2E21-3AFF48E38879}"/>
              </a:ext>
            </a:extLst>
          </p:cNvPr>
          <p:cNvPicPr/>
          <p:nvPr/>
        </p:nvPicPr>
        <p:blipFill>
          <a:blip r:embed="rId2" cstate="print"/>
          <a:stretch>
            <a:fillRect/>
          </a:stretch>
        </p:blipFill>
        <p:spPr>
          <a:xfrm>
            <a:off x="1892149" y="6112014"/>
            <a:ext cx="435185" cy="510356"/>
          </a:xfrm>
          <a:prstGeom prst="rect">
            <a:avLst/>
          </a:prstGeom>
        </p:spPr>
      </p:pic>
    </p:spTree>
    <p:extLst>
      <p:ext uri="{BB962C8B-B14F-4D97-AF65-F5344CB8AC3E}">
        <p14:creationId xmlns:p14="http://schemas.microsoft.com/office/powerpoint/2010/main" val="3219593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1573291"/>
            <a:ext cx="143256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2.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Modèles économiques numériques et classifications</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3" name="CuadroTexto 2">
            <a:extLst>
              <a:ext uri="{FF2B5EF4-FFF2-40B4-BE49-F238E27FC236}">
                <a16:creationId xmlns:a16="http://schemas.microsoft.com/office/drawing/2014/main" id="{82C042FF-D434-4A38-93CB-0832511D99F8}"/>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2.1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Caractéristiques des modèles d'affaires numériques</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CuadroTexto 6">
            <a:extLst>
              <a:ext uri="{FF2B5EF4-FFF2-40B4-BE49-F238E27FC236}">
                <a16:creationId xmlns:a16="http://schemas.microsoft.com/office/drawing/2014/main" id="{899353FE-8C02-491A-97E3-0F609EE7C293}"/>
              </a:ext>
            </a:extLst>
          </p:cNvPr>
          <p:cNvSpPr txBox="1"/>
          <p:nvPr/>
        </p:nvSpPr>
        <p:spPr>
          <a:xfrm>
            <a:off x="1447800" y="5604083"/>
            <a:ext cx="11103281" cy="523220"/>
          </a:xfrm>
          <a:prstGeom prst="rect">
            <a:avLst/>
          </a:prstGeom>
          <a:noFill/>
        </p:spPr>
        <p:txBody>
          <a:bodyPr wrap="square" rtlCol="0">
            <a:spAutoFit/>
          </a:bodyPr>
          <a:lstStyle/>
          <a:p>
            <a:pPr>
              <a:spcAft>
                <a:spcPts val="1200"/>
              </a:spcAft>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6" name="CasellaDiTesto 5"/>
          <p:cNvSpPr txBox="1"/>
          <p:nvPr/>
        </p:nvSpPr>
        <p:spPr>
          <a:xfrm>
            <a:off x="1447800" y="3074142"/>
            <a:ext cx="15544800" cy="7201972"/>
          </a:xfrm>
          <a:prstGeom prst="rect">
            <a:avLst/>
          </a:prstGeom>
          <a:noFill/>
        </p:spPr>
        <p:txBody>
          <a:bodyPr wrap="square" rtlCol="0">
            <a:spAutoFit/>
          </a:bodyPr>
          <a:lstStyle/>
          <a:p>
            <a:pPr marL="457200" indent="-457200" algn="just">
              <a:spcAft>
                <a:spcPts val="1200"/>
              </a:spcAft>
              <a:buClr>
                <a:srgbClr val="B05894"/>
              </a:buClr>
              <a:buFont typeface="Wingdings" panose="05000000000000000000" pitchFamily="2" charset="2"/>
              <a:buChar char="Ø"/>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La proposition de valeur du service offert est créée à l'aide des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technologies numériques</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Aft>
                <a:spcPts val="1200"/>
              </a:spcAft>
              <a:buClr>
                <a:srgbClr val="B05894"/>
              </a:buClr>
              <a:buFont typeface="Wingdings" panose="05000000000000000000" pitchFamily="2" charset="2"/>
              <a:buChar char="Ø"/>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L'acquisition de clients et la distribution de produits ou de services sont basées sur des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canaux numériques</a:t>
            </a:r>
            <a:endPar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Aft>
                <a:spcPts val="1200"/>
              </a:spcAft>
              <a:buClr>
                <a:srgbClr val="B05894"/>
              </a:buClr>
              <a:buFont typeface="Wingdings" panose="05000000000000000000" pitchFamily="2" charset="2"/>
              <a:buChar char="Ø"/>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La culture est généralement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moins hiérarchisée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en raison de la possibilité de communiquer (numériquement) plus facilement et plus rapidement.</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Aft>
                <a:spcPts val="1200"/>
              </a:spcAft>
              <a:buClr>
                <a:srgbClr val="B05894"/>
              </a:buClr>
              <a:buFont typeface="Wingdings" panose="05000000000000000000" pitchFamily="2" charset="2"/>
              <a:buChar char="Ø"/>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La numérisation favorise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l'innovation</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en donnant aux employés des outils et des opportunités pour avoir et développer de nouvelles idées.</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Aft>
                <a:spcPts val="1200"/>
              </a:spcAft>
              <a:buClr>
                <a:srgbClr val="B05894"/>
              </a:buClr>
              <a:buFont typeface="Wingdings" panose="05000000000000000000" pitchFamily="2" charset="2"/>
              <a:buChar char="Ø"/>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Les transactions commerciales numériques fournissent des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données</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qui peuvent être analysées et exploitées pour apporter des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améliorations</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Aft>
                <a:spcPts val="1200"/>
              </a:spcAft>
              <a:buClr>
                <a:srgbClr val="B05894"/>
              </a:buClr>
              <a:buFont typeface="Wingdings" panose="05000000000000000000" pitchFamily="2" charset="2"/>
              <a:buChar char="Ø"/>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La productivité est constamment accrue par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l'automatisation des processus</a:t>
            </a:r>
            <a:endPar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Aft>
                <a:spcPts val="1200"/>
              </a:spcAft>
              <a:buClr>
                <a:srgbClr val="B05894"/>
              </a:buClr>
              <a:buFont typeface="Wingdings" panose="05000000000000000000" pitchFamily="2" charset="2"/>
              <a:buChar char="Ø"/>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Les données numériques conduisent à une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approche centrée sur le client</a:t>
            </a:r>
            <a:endPar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buClr>
                <a:srgbClr val="B05894"/>
              </a:buClr>
              <a:buFont typeface="Wingdings" panose="05000000000000000000" pitchFamily="2" charset="2"/>
              <a:buChar char="Ø"/>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buClr>
                <a:srgbClr val="B05894"/>
              </a:buClr>
              <a:buFont typeface="Wingdings" panose="05000000000000000000" pitchFamily="2" charset="2"/>
              <a:buChar char="Ø"/>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buClr>
                <a:srgbClr val="B05894"/>
              </a:buClr>
              <a:buFont typeface="Wingdings" panose="05000000000000000000" pitchFamily="2" charset="2"/>
              <a:buChar char="Ø"/>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764399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1573291"/>
            <a:ext cx="143256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2.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Modèles économiques numériques et classifications</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CuadroTexto 2">
            <a:extLst>
              <a:ext uri="{FF2B5EF4-FFF2-40B4-BE49-F238E27FC236}">
                <a16:creationId xmlns:a16="http://schemas.microsoft.com/office/drawing/2014/main" id="{82C042FF-D434-4A38-93CB-0832511D99F8}"/>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2.2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Types de </a:t>
            </a:r>
            <a:r>
              <a:rPr lang="fr-FR" sz="2800" b="1" noProof="1">
                <a:latin typeface="Microsoft Sans Serif" panose="020B0604020202020204" pitchFamily="34" charset="0"/>
                <a:ea typeface="Microsoft Sans Serif" panose="020B0604020202020204" pitchFamily="34" charset="0"/>
                <a:cs typeface="Microsoft Sans Serif" panose="020B0604020202020204" pitchFamily="34" charset="0"/>
              </a:rPr>
              <a:t>business models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numériques</a:t>
            </a:r>
          </a:p>
        </p:txBody>
      </p:sp>
      <p:sp>
        <p:nvSpPr>
          <p:cNvPr id="4" name="CuadroTexto 6">
            <a:extLst>
              <a:ext uri="{FF2B5EF4-FFF2-40B4-BE49-F238E27FC236}">
                <a16:creationId xmlns:a16="http://schemas.microsoft.com/office/drawing/2014/main" id="{899353FE-8C02-491A-97E3-0F609EE7C293}"/>
              </a:ext>
            </a:extLst>
          </p:cNvPr>
          <p:cNvSpPr txBox="1"/>
          <p:nvPr/>
        </p:nvSpPr>
        <p:spPr>
          <a:xfrm>
            <a:off x="1464129" y="3202621"/>
            <a:ext cx="13639802" cy="5570756"/>
          </a:xfrm>
          <a:prstGeom prst="rect">
            <a:avLst/>
          </a:prstGeom>
          <a:noFill/>
        </p:spPr>
        <p:txBody>
          <a:bodyPr wrap="square" rtlCol="0">
            <a:spAutoFit/>
          </a:bodyPr>
          <a:lstStyle/>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 gratuit</a:t>
            </a:r>
            <a:b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Ce type de modèle offre un service gratuit et tire ses bénéfices du client et non de lui, par exemple en vendant des espaces publicitaires sur la plate-forme</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 Freemium </a:t>
            </a:r>
            <a:b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Dans ce cas, les utilisateurs peuvent profiter d'une version de base, gratuite, du produit ou du service, mais peuvent à tout moment s'abonner ou acheter une version premium, payante</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 de place de marché (place de marché bilatérale)</a:t>
            </a:r>
            <a:b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Il s'agit d'un modèle similaire au précédent, mais qui peut inclure à la fois des produits et des services ; bilatérale : l'entreprise peut vendre des produits (ou des services) d'un tiers. </a:t>
            </a: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Le modèle de commerce électronique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est la version unilatérale de ce modèle : l'entreprise vend ses propres produits (physiques). </a:t>
            </a:r>
          </a:p>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 expérimental</a:t>
            </a:r>
            <a:b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Ce modèle consiste à ajouter une expérience numérique au produit en vente.</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06969" y="3354511"/>
            <a:ext cx="918482" cy="914400"/>
          </a:xfrm>
          <a:prstGeom prst="rect">
            <a:avLst/>
          </a:prstGeom>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25451" y="4076700"/>
            <a:ext cx="1595849" cy="893676"/>
          </a:xfrm>
          <a:prstGeom prst="rect">
            <a:avLst/>
          </a:prstGeom>
        </p:spPr>
      </p:pic>
      <p:pic>
        <p:nvPicPr>
          <p:cNvPr id="8" name="Immagin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11400" y="5151265"/>
            <a:ext cx="2781867" cy="836734"/>
          </a:xfrm>
          <a:prstGeom prst="rect">
            <a:avLst/>
          </a:prstGeom>
        </p:spPr>
      </p:pic>
      <p:pic>
        <p:nvPicPr>
          <p:cNvPr id="9" name="Immagin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163801" y="6483916"/>
            <a:ext cx="1958148" cy="590708"/>
          </a:xfrm>
          <a:prstGeom prst="rect">
            <a:avLst/>
          </a:prstGeom>
        </p:spPr>
      </p:pic>
      <p:pic>
        <p:nvPicPr>
          <p:cNvPr id="10" name="Immagin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600908" y="6915306"/>
            <a:ext cx="1318966" cy="747414"/>
          </a:xfrm>
          <a:prstGeom prst="rect">
            <a:avLst/>
          </a:prstGeom>
        </p:spPr>
      </p:pic>
      <p:pic>
        <p:nvPicPr>
          <p:cNvPr id="24" name="Immagin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61722" y="7594464"/>
            <a:ext cx="2074285" cy="1166785"/>
          </a:xfrm>
          <a:prstGeom prst="rect">
            <a:avLst/>
          </a:prstGeom>
        </p:spPr>
      </p:pic>
    </p:spTree>
    <p:extLst>
      <p:ext uri="{BB962C8B-B14F-4D97-AF65-F5344CB8AC3E}">
        <p14:creationId xmlns:p14="http://schemas.microsoft.com/office/powerpoint/2010/main" val="154119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1573291"/>
            <a:ext cx="143256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2.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Modèles économiques numériques et classifications</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CuadroTexto 2">
            <a:extLst>
              <a:ext uri="{FF2B5EF4-FFF2-40B4-BE49-F238E27FC236}">
                <a16:creationId xmlns:a16="http://schemas.microsoft.com/office/drawing/2014/main" id="{82C042FF-D434-4A38-93CB-0832511D99F8}"/>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2.2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Types de </a:t>
            </a:r>
            <a:r>
              <a:rPr lang="fr-FR" sz="2800" b="1" noProof="1">
                <a:latin typeface="Microsoft Sans Serif" panose="020B0604020202020204" pitchFamily="34" charset="0"/>
                <a:ea typeface="Microsoft Sans Serif" panose="020B0604020202020204" pitchFamily="34" charset="0"/>
                <a:cs typeface="Microsoft Sans Serif" panose="020B0604020202020204" pitchFamily="34" charset="0"/>
              </a:rPr>
              <a:t>business models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numériques</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CuadroTexto 6">
            <a:extLst>
              <a:ext uri="{FF2B5EF4-FFF2-40B4-BE49-F238E27FC236}">
                <a16:creationId xmlns:a16="http://schemas.microsoft.com/office/drawing/2014/main" id="{899353FE-8C02-491A-97E3-0F609EE7C293}"/>
              </a:ext>
            </a:extLst>
          </p:cNvPr>
          <p:cNvSpPr txBox="1"/>
          <p:nvPr/>
        </p:nvSpPr>
        <p:spPr>
          <a:xfrm>
            <a:off x="1523999" y="3238500"/>
            <a:ext cx="13639802" cy="5663089"/>
          </a:xfrm>
          <a:prstGeom prst="rect">
            <a:avLst/>
          </a:prstGeom>
          <a:noFill/>
        </p:spPr>
        <p:txBody>
          <a:bodyPr wrap="square" rtlCol="0">
            <a:spAutoFit/>
          </a:bodyPr>
          <a:lstStyle/>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 avec écosystème</a:t>
            </a:r>
            <a:b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Les orchestrateurs d'écosystèmes, comme Amazon et Google, sont les entreprises qui offrent aux clients différents services sur différentes plateformes ; ce modèle inclut également les entreprises qui utilisent ou fournissent l'écosystème</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 avec abonnement </a:t>
            </a:r>
            <a:b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L'utilisation du service offert par l'entreprise nécessite un abonnement de la part du client (mensuel, annuel, etc.).</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 à la demande</a:t>
            </a:r>
            <a:b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Ce système permet au client de payer pour "louer" ou utiliser un produit ou un service virtuel pendant un temps déterminé.</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Modèle avec accès et usage en propre</a:t>
            </a:r>
            <a:b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Similaire au précédent, mais, dans ce cas, vous payez pour un produit physique (comme la location d'une voiture ou d'un appartement).</a:t>
            </a:r>
            <a:endPar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49700" y="3356121"/>
            <a:ext cx="1102584" cy="1354856"/>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38183" y="3474722"/>
            <a:ext cx="1253651" cy="1236739"/>
          </a:xfrm>
          <a:prstGeom prst="rect">
            <a:avLst/>
          </a:prstGeom>
        </p:spPr>
      </p:pic>
      <p:pic>
        <p:nvPicPr>
          <p:cNvPr id="14" name="Immagin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57720" y="5381033"/>
            <a:ext cx="1989128" cy="537686"/>
          </a:xfrm>
          <a:prstGeom prst="rect">
            <a:avLst/>
          </a:prstGeom>
        </p:spPr>
      </p:pic>
      <p:pic>
        <p:nvPicPr>
          <p:cNvPr id="15" name="Immagin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55306" y="6286500"/>
            <a:ext cx="2838300" cy="1419150"/>
          </a:xfrm>
          <a:prstGeom prst="rect">
            <a:avLst/>
          </a:prstGeom>
        </p:spPr>
      </p:pic>
      <p:pic>
        <p:nvPicPr>
          <p:cNvPr id="16" name="Immagin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53534" y="7713624"/>
            <a:ext cx="2838300" cy="886969"/>
          </a:xfrm>
          <a:prstGeom prst="rect">
            <a:avLst/>
          </a:prstGeom>
        </p:spPr>
      </p:pic>
    </p:spTree>
    <p:extLst>
      <p:ext uri="{BB962C8B-B14F-4D97-AF65-F5344CB8AC3E}">
        <p14:creationId xmlns:p14="http://schemas.microsoft.com/office/powerpoint/2010/main" val="829457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id="{785C1DB3-25FB-3AD4-CCC1-4D6B982DAABA}"/>
              </a:ext>
            </a:extLst>
          </p:cNvPr>
          <p:cNvSpPr/>
          <p:nvPr/>
        </p:nvSpPr>
        <p:spPr>
          <a:xfrm>
            <a:off x="10921074" y="2643923"/>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FC7E83DD-3641-D2F1-E241-532A461817B2}"/>
              </a:ext>
            </a:extLst>
          </p:cNvPr>
          <p:cNvSpPr/>
          <p:nvPr/>
        </p:nvSpPr>
        <p:spPr>
          <a:xfrm>
            <a:off x="6336837" y="2628900"/>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953B3577-D9C0-67CB-B8BD-0E33B29CFE77}"/>
              </a:ext>
            </a:extLst>
          </p:cNvPr>
          <p:cNvSpPr/>
          <p:nvPr/>
        </p:nvSpPr>
        <p:spPr>
          <a:xfrm>
            <a:off x="1752600" y="2628900"/>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angle 58">
            <a:extLst>
              <a:ext uri="{FF2B5EF4-FFF2-40B4-BE49-F238E27FC236}">
                <a16:creationId xmlns:a16="http://schemas.microsoft.com/office/drawing/2014/main" id="{C19CE81B-88B7-56D0-835C-580EF1D39AEA}"/>
              </a:ext>
            </a:extLst>
          </p:cNvPr>
          <p:cNvSpPr/>
          <p:nvPr/>
        </p:nvSpPr>
        <p:spPr>
          <a:xfrm>
            <a:off x="2029521" y="2776426"/>
            <a:ext cx="2868540" cy="2308324"/>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Un modèle économique numérique repose sur des technologies et des canaux numériques</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object 2">
            <a:extLst>
              <a:ext uri="{FF2B5EF4-FFF2-40B4-BE49-F238E27FC236}">
                <a16:creationId xmlns:a16="http://schemas.microsoft.com/office/drawing/2014/main" id="{194018B4-B354-3889-61E1-72BFFF89DBEB}"/>
              </a:ext>
            </a:extLst>
          </p:cNvPr>
          <p:cNvPicPr/>
          <p:nvPr/>
        </p:nvPicPr>
        <p:blipFill>
          <a:blip r:embed="rId2" cstate="print"/>
          <a:stretch>
            <a:fillRect/>
          </a:stretch>
        </p:blipFill>
        <p:spPr>
          <a:xfrm>
            <a:off x="1892149" y="3160915"/>
            <a:ext cx="435185" cy="510356"/>
          </a:xfrm>
          <a:prstGeom prst="rect">
            <a:avLst/>
          </a:prstGeom>
        </p:spPr>
      </p:pic>
      <p:sp>
        <p:nvSpPr>
          <p:cNvPr id="7" name="Rectangle 58">
            <a:extLst>
              <a:ext uri="{FF2B5EF4-FFF2-40B4-BE49-F238E27FC236}">
                <a16:creationId xmlns:a16="http://schemas.microsoft.com/office/drawing/2014/main" id="{DC5D6AA9-5455-9552-81E8-CF2B76572622}"/>
              </a:ext>
            </a:extLst>
          </p:cNvPr>
          <p:cNvSpPr/>
          <p:nvPr/>
        </p:nvSpPr>
        <p:spPr>
          <a:xfrm>
            <a:off x="6985108" y="2835176"/>
            <a:ext cx="2704528" cy="2308324"/>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La culture d'entreprise est moins hiérarchique et favorise l'innovation.</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8" name="object 2">
            <a:extLst>
              <a:ext uri="{FF2B5EF4-FFF2-40B4-BE49-F238E27FC236}">
                <a16:creationId xmlns:a16="http://schemas.microsoft.com/office/drawing/2014/main" id="{49413C0B-8236-CA4A-DD00-985667C34D37}"/>
              </a:ext>
            </a:extLst>
          </p:cNvPr>
          <p:cNvPicPr/>
          <p:nvPr/>
        </p:nvPicPr>
        <p:blipFill>
          <a:blip r:embed="rId2" cstate="print"/>
          <a:stretch>
            <a:fillRect/>
          </a:stretch>
        </p:blipFill>
        <p:spPr>
          <a:xfrm>
            <a:off x="6549923" y="3174434"/>
            <a:ext cx="435185" cy="510356"/>
          </a:xfrm>
          <a:prstGeom prst="rect">
            <a:avLst/>
          </a:prstGeom>
        </p:spPr>
      </p:pic>
      <p:sp>
        <p:nvSpPr>
          <p:cNvPr id="10" name="Rectangle 58">
            <a:extLst>
              <a:ext uri="{FF2B5EF4-FFF2-40B4-BE49-F238E27FC236}">
                <a16:creationId xmlns:a16="http://schemas.microsoft.com/office/drawing/2014/main" id="{57A4DE11-6DBD-D00A-3E1D-605EE186F6F6}"/>
              </a:ext>
            </a:extLst>
          </p:cNvPr>
          <p:cNvSpPr/>
          <p:nvPr/>
        </p:nvSpPr>
        <p:spPr>
          <a:xfrm>
            <a:off x="11213025" y="2791449"/>
            <a:ext cx="3060849" cy="2308324"/>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Il existe plusieurs types de modèles économiques numériques parmi lesquels vous pouvez choisir</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11" name="object 2">
            <a:extLst>
              <a:ext uri="{FF2B5EF4-FFF2-40B4-BE49-F238E27FC236}">
                <a16:creationId xmlns:a16="http://schemas.microsoft.com/office/drawing/2014/main" id="{AD4F969A-85AE-A98D-87DE-D66181C2F1E0}"/>
              </a:ext>
            </a:extLst>
          </p:cNvPr>
          <p:cNvPicPr/>
          <p:nvPr/>
        </p:nvPicPr>
        <p:blipFill>
          <a:blip r:embed="rId2" cstate="print"/>
          <a:stretch>
            <a:fillRect/>
          </a:stretch>
        </p:blipFill>
        <p:spPr>
          <a:xfrm>
            <a:off x="11134366" y="3174434"/>
            <a:ext cx="435185" cy="510356"/>
          </a:xfrm>
          <a:prstGeom prst="rect">
            <a:avLst/>
          </a:prstGeom>
        </p:spPr>
      </p:pic>
      <p:sp>
        <p:nvSpPr>
          <p:cNvPr id="25" name="Rectángulo 24">
            <a:extLst>
              <a:ext uri="{FF2B5EF4-FFF2-40B4-BE49-F238E27FC236}">
                <a16:creationId xmlns:a16="http://schemas.microsoft.com/office/drawing/2014/main" id="{E92C4DEF-F8D7-AA5F-8DB9-37560EE80165}"/>
              </a:ext>
            </a:extLst>
          </p:cNvPr>
          <p:cNvSpPr/>
          <p:nvPr/>
        </p:nvSpPr>
        <p:spPr>
          <a:xfrm>
            <a:off x="1752600" y="5579999"/>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angle 58">
            <a:extLst>
              <a:ext uri="{FF2B5EF4-FFF2-40B4-BE49-F238E27FC236}">
                <a16:creationId xmlns:a16="http://schemas.microsoft.com/office/drawing/2014/main" id="{58EDE693-DE1C-5E00-503D-2D71BD5D0C94}"/>
              </a:ext>
            </a:extLst>
          </p:cNvPr>
          <p:cNvSpPr/>
          <p:nvPr/>
        </p:nvSpPr>
        <p:spPr>
          <a:xfrm>
            <a:off x="2063486" y="5764291"/>
            <a:ext cx="2800609" cy="1938992"/>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Il est également possible de mélanger différents types de modèles</a:t>
            </a:r>
          </a:p>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économiques</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8" name="object 2">
            <a:extLst>
              <a:ext uri="{FF2B5EF4-FFF2-40B4-BE49-F238E27FC236}">
                <a16:creationId xmlns:a16="http://schemas.microsoft.com/office/drawing/2014/main" id="{5BF319F7-F234-F50F-2E21-3AFF48E38879}"/>
              </a:ext>
            </a:extLst>
          </p:cNvPr>
          <p:cNvPicPr/>
          <p:nvPr/>
        </p:nvPicPr>
        <p:blipFill>
          <a:blip r:embed="rId2" cstate="print"/>
          <a:stretch>
            <a:fillRect/>
          </a:stretch>
        </p:blipFill>
        <p:spPr>
          <a:xfrm>
            <a:off x="1892149" y="6112014"/>
            <a:ext cx="435185" cy="510356"/>
          </a:xfrm>
          <a:prstGeom prst="rect">
            <a:avLst/>
          </a:prstGeom>
        </p:spPr>
      </p:pic>
      <p:sp>
        <p:nvSpPr>
          <p:cNvPr id="3" name="CuadroTexto 1">
            <a:extLst>
              <a:ext uri="{FF2B5EF4-FFF2-40B4-BE49-F238E27FC236}">
                <a16:creationId xmlns:a16="http://schemas.microsoft.com/office/drawing/2014/main" id="{38DC7706-4715-A939-7D59-461024180A96}"/>
              </a:ext>
            </a:extLst>
          </p:cNvPr>
          <p:cNvSpPr txBox="1"/>
          <p:nvPr/>
        </p:nvSpPr>
        <p:spPr>
          <a:xfrm>
            <a:off x="1447800" y="1573291"/>
            <a:ext cx="3124200" cy="707886"/>
          </a:xfrm>
          <a:prstGeom prst="rect">
            <a:avLst/>
          </a:prstGeom>
          <a:noFill/>
        </p:spPr>
        <p:txBody>
          <a:bodyPr wrap="square" rtlCol="0">
            <a:spAutoFit/>
          </a:bodyPr>
          <a:lstStyle/>
          <a:p>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En résumé</a:t>
            </a:r>
          </a:p>
        </p:txBody>
      </p:sp>
    </p:spTree>
    <p:extLst>
      <p:ext uri="{BB962C8B-B14F-4D97-AF65-F5344CB8AC3E}">
        <p14:creationId xmlns:p14="http://schemas.microsoft.com/office/powerpoint/2010/main" val="3747147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1573291"/>
            <a:ext cx="143256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3.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Internationalisation</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CuadroTexto 2">
            <a:extLst>
              <a:ext uri="{FF2B5EF4-FFF2-40B4-BE49-F238E27FC236}">
                <a16:creationId xmlns:a16="http://schemas.microsoft.com/office/drawing/2014/main" id="{82C042FF-D434-4A38-93CB-0832511D99F8}"/>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3.1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Le processus d'internationalisation</a:t>
            </a:r>
          </a:p>
        </p:txBody>
      </p:sp>
      <p:sp>
        <p:nvSpPr>
          <p:cNvPr id="20" name="CuadroTexto 6">
            <a:extLst>
              <a:ext uri="{FF2B5EF4-FFF2-40B4-BE49-F238E27FC236}">
                <a16:creationId xmlns:a16="http://schemas.microsoft.com/office/drawing/2014/main" id="{899353FE-8C02-491A-97E3-0F609EE7C293}"/>
              </a:ext>
            </a:extLst>
          </p:cNvPr>
          <p:cNvSpPr txBox="1"/>
          <p:nvPr/>
        </p:nvSpPr>
        <p:spPr>
          <a:xfrm>
            <a:off x="1523997" y="3367802"/>
            <a:ext cx="15726197" cy="954107"/>
          </a:xfrm>
          <a:prstGeom prst="rect">
            <a:avLst/>
          </a:prstGeom>
          <a:noFill/>
        </p:spPr>
        <p:txBody>
          <a:bodyPr wrap="square" rtlCol="0">
            <a:spAutoFit/>
          </a:bodyPr>
          <a:lstStyle/>
          <a:p>
            <a:pPr algn="just">
              <a:spcAft>
                <a:spcPts val="1200"/>
              </a:spcAft>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L'internationalisation est un processus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d'expansion commerciale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qui vise à élargir les horizons opérationnels d'une entreprise et à étendre sa présence au-delà de ses frontières nationales.</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4" name="CasellaDiTesto 23"/>
          <p:cNvSpPr txBox="1"/>
          <p:nvPr/>
        </p:nvSpPr>
        <p:spPr>
          <a:xfrm>
            <a:off x="1523998" y="4603611"/>
            <a:ext cx="10972802" cy="1384995"/>
          </a:xfrm>
          <a:prstGeom prst="rect">
            <a:avLst/>
          </a:prstGeom>
          <a:noFill/>
        </p:spPr>
        <p:txBody>
          <a:bodyPr wrap="square" rtlCol="0">
            <a:spAutoFit/>
          </a:bodyPr>
          <a:lstStyle/>
          <a:p>
            <a:pPr algn="just"/>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C'est donc la possibilité de rechercher et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d'exploiter des marchés en dehors du contexte national</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pour tirer plus de profit de la vente de biens et de services.</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6" name="CasellaDiTesto 25"/>
          <p:cNvSpPr txBox="1"/>
          <p:nvPr/>
        </p:nvSpPr>
        <p:spPr>
          <a:xfrm>
            <a:off x="1523997" y="6270308"/>
            <a:ext cx="10709404" cy="1384995"/>
          </a:xfrm>
          <a:prstGeom prst="rect">
            <a:avLst/>
          </a:prstGeom>
          <a:noFill/>
        </p:spPr>
        <p:txBody>
          <a:bodyPr wrap="square" rtlCol="0">
            <a:spAutoFit/>
          </a:bodyPr>
          <a:lstStyle/>
          <a:p>
            <a:pPr algn="just"/>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L'expansion d'une entreprise sur un marché étranger peut être entravée par différents facteurs techniques ou culturels : une recherche préalable approfondie est essentielle. </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7" name="Immagin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01599" y="4991100"/>
            <a:ext cx="4448595" cy="3235783"/>
          </a:xfrm>
          <a:prstGeom prst="rect">
            <a:avLst/>
          </a:prstGeom>
        </p:spPr>
      </p:pic>
    </p:spTree>
    <p:extLst>
      <p:ext uri="{BB962C8B-B14F-4D97-AF65-F5344CB8AC3E}">
        <p14:creationId xmlns:p14="http://schemas.microsoft.com/office/powerpoint/2010/main" val="3923724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1573291"/>
            <a:ext cx="143256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3.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Internationalisation</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CuadroTexto 2">
            <a:extLst>
              <a:ext uri="{FF2B5EF4-FFF2-40B4-BE49-F238E27FC236}">
                <a16:creationId xmlns:a16="http://schemas.microsoft.com/office/drawing/2014/main" id="{82C042FF-D434-4A38-93CB-0832511D99F8}"/>
              </a:ext>
            </a:extLst>
          </p:cNvPr>
          <p:cNvSpPr txBox="1"/>
          <p:nvPr/>
        </p:nvSpPr>
        <p:spPr>
          <a:xfrm>
            <a:off x="1524000" y="2562880"/>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3.2</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Opportunités et risques de l'internationalisation</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0" name="CuadroTexto 6">
            <a:extLst>
              <a:ext uri="{FF2B5EF4-FFF2-40B4-BE49-F238E27FC236}">
                <a16:creationId xmlns:a16="http://schemas.microsoft.com/office/drawing/2014/main" id="{899353FE-8C02-491A-97E3-0F609EE7C293}"/>
              </a:ext>
            </a:extLst>
          </p:cNvPr>
          <p:cNvSpPr txBox="1"/>
          <p:nvPr/>
        </p:nvSpPr>
        <p:spPr>
          <a:xfrm>
            <a:off x="1523997" y="3367802"/>
            <a:ext cx="15726197" cy="1815882"/>
          </a:xfrm>
          <a:prstGeom prst="rect">
            <a:avLst/>
          </a:prstGeom>
          <a:noFill/>
        </p:spPr>
        <p:txBody>
          <a:bodyPr wrap="square" rtlCol="0">
            <a:spAutoFit/>
          </a:bodyPr>
          <a:lstStyle/>
          <a:p>
            <a:pPr algn="just">
              <a:spcAft>
                <a:spcPts val="1200"/>
              </a:spcAft>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Dans le marché mondialisé et numérisé d'aujourd'hui, les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obstacles</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à l'internationalisation sont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moins nombreux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que par le passé. Les possibilités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d'accès aux marchés étrangers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ont également augmenté pour les petites et moyennes entreprises. L'ouverture aux marchés internationaux peut profiter aussi bien aux entreprises dont les performances nationales sont bonnes que médiocres.</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4" name="CasellaDiTesto 23"/>
          <p:cNvSpPr txBox="1"/>
          <p:nvPr/>
        </p:nvSpPr>
        <p:spPr>
          <a:xfrm>
            <a:off x="1523997" y="5392022"/>
            <a:ext cx="10972804" cy="3108543"/>
          </a:xfrm>
          <a:prstGeom prst="rect">
            <a:avLst/>
          </a:prstGeom>
          <a:noFill/>
        </p:spPr>
        <p:txBody>
          <a:bodyPr wrap="square" rtlCol="0">
            <a:spAutoFit/>
          </a:bodyPr>
          <a:lstStyle/>
          <a:p>
            <a:pPr algn="just"/>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Dans le premier cas, au lieu de faire face à la concurrence nationale d'entreprises plus fortes, on peut chercher de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nouveaux marchés offrant de plus grandes possibilités de croissance</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Dans le second cas, en revanche, outre l'augmentation des revenus due à la présence internationale, des avantages découlent également d'une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visibilité accrue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sur le marché national et de la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fidélisation de la clientèle</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7" name="Immagine 6">
            <a:extLst>
              <a:ext uri="{FF2B5EF4-FFF2-40B4-BE49-F238E27FC236}">
                <a16:creationId xmlns:a16="http://schemas.microsoft.com/office/drawing/2014/main" id="{B024B671-CBF6-4F8E-9B2F-A351FABBBA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0" y="5222446"/>
            <a:ext cx="4448595" cy="3235783"/>
          </a:xfrm>
          <a:prstGeom prst="rect">
            <a:avLst/>
          </a:prstGeom>
        </p:spPr>
      </p:pic>
    </p:spTree>
    <p:extLst>
      <p:ext uri="{BB962C8B-B14F-4D97-AF65-F5344CB8AC3E}">
        <p14:creationId xmlns:p14="http://schemas.microsoft.com/office/powerpoint/2010/main" val="3531797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371600" y="1573291"/>
            <a:ext cx="143256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3.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Internationalisation.</a:t>
            </a:r>
            <a:endParaRPr lang="fr-FR"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CuadroTexto 2">
            <a:extLst>
              <a:ext uri="{FF2B5EF4-FFF2-40B4-BE49-F238E27FC236}">
                <a16:creationId xmlns:a16="http://schemas.microsoft.com/office/drawing/2014/main" id="{82C042FF-D434-4A38-93CB-0832511D99F8}"/>
              </a:ext>
            </a:extLst>
          </p:cNvPr>
          <p:cNvSpPr txBox="1"/>
          <p:nvPr/>
        </p:nvSpPr>
        <p:spPr>
          <a:xfrm>
            <a:off x="1524000" y="2369051"/>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3.2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Opportunités et risques de l'internationalisation</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0" name="CuadroTexto 6">
            <a:extLst>
              <a:ext uri="{FF2B5EF4-FFF2-40B4-BE49-F238E27FC236}">
                <a16:creationId xmlns:a16="http://schemas.microsoft.com/office/drawing/2014/main" id="{899353FE-8C02-491A-97E3-0F609EE7C293}"/>
              </a:ext>
            </a:extLst>
          </p:cNvPr>
          <p:cNvSpPr txBox="1"/>
          <p:nvPr/>
        </p:nvSpPr>
        <p:spPr>
          <a:xfrm>
            <a:off x="1524000" y="2962512"/>
            <a:ext cx="15710246" cy="2800767"/>
          </a:xfrm>
          <a:prstGeom prst="rect">
            <a:avLst/>
          </a:prstGeom>
          <a:noFill/>
        </p:spPr>
        <p:txBody>
          <a:bodyPr wrap="square" rtlCol="0">
            <a:spAutoFit/>
          </a:bodyPr>
          <a:lstStyle/>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Risque</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Pays</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la situation géopolitique des États étrangers (d'éventuelles tensions internes peuvent déstabiliser les politiques commerciales) et le cadre réglementaire différent</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Risque Technique</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les caractéristiques spécifiques du produit peuvent ne pas être conformes aux réglementations en vigueur ou ne pas être adaptées à d'autres territoires (par exemple, différents types de prises) ;</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Risque de Marché</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400" dirty="0">
                <a:latin typeface="Microsoft Sans Serif" panose="020B0604020202020204" pitchFamily="34" charset="0"/>
                <a:ea typeface="Microsoft Sans Serif" panose="020B0604020202020204" pitchFamily="34" charset="0"/>
                <a:cs typeface="Microsoft Sans Serif" panose="020B0604020202020204" pitchFamily="34" charset="0"/>
              </a:rPr>
              <a:t>la nécessité d'adapter les produits au nouveau marché et aux demandes des clients.</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CasellaDiTesto 3"/>
          <p:cNvSpPr txBox="1"/>
          <p:nvPr/>
        </p:nvSpPr>
        <p:spPr>
          <a:xfrm>
            <a:off x="1524000" y="6313052"/>
            <a:ext cx="10820400" cy="2400657"/>
          </a:xfrm>
          <a:prstGeom prst="rect">
            <a:avLst/>
          </a:prstGeom>
          <a:noFill/>
        </p:spPr>
        <p:txBody>
          <a:bodyPr wrap="square" rtlCol="0">
            <a:spAutoFit/>
          </a:bodyPr>
          <a:lstStyle/>
          <a:p>
            <a:pPr algn="just">
              <a:spcAft>
                <a:spcPts val="1200"/>
              </a:spcAft>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Ces risques peuvent être minimisés par une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recherche minutieuse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avant l'expansion de l'entreprise sur le marché étranger et une bonne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planification stratégique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p>
          <a:p>
            <a:pPr algn="just">
              <a:spcAft>
                <a:spcPts val="1200"/>
              </a:spcAft>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Il faut notamment se renseigner sur la situation politique, les lois du pays et le mode de vie, les habitudes et la culture de la population.</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p>
        </p:txBody>
      </p:sp>
      <p:pic>
        <p:nvPicPr>
          <p:cNvPr id="7" name="Immagine 6">
            <a:extLst>
              <a:ext uri="{FF2B5EF4-FFF2-40B4-BE49-F238E27FC236}">
                <a16:creationId xmlns:a16="http://schemas.microsoft.com/office/drawing/2014/main" id="{249CD524-5B42-4C53-9274-DD96605AA2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0" y="5676900"/>
            <a:ext cx="4175043" cy="3036809"/>
          </a:xfrm>
          <a:prstGeom prst="rect">
            <a:avLst/>
          </a:prstGeom>
        </p:spPr>
      </p:pic>
    </p:spTree>
    <p:extLst>
      <p:ext uri="{BB962C8B-B14F-4D97-AF65-F5344CB8AC3E}">
        <p14:creationId xmlns:p14="http://schemas.microsoft.com/office/powerpoint/2010/main" val="1628386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1573291"/>
            <a:ext cx="143256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3.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Internationalisation.</a:t>
            </a:r>
            <a:endParaRPr lang="fr-FR"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CuadroTexto 2">
            <a:extLst>
              <a:ext uri="{FF2B5EF4-FFF2-40B4-BE49-F238E27FC236}">
                <a16:creationId xmlns:a16="http://schemas.microsoft.com/office/drawing/2014/main" id="{82C042FF-D434-4A38-93CB-0832511D99F8}"/>
              </a:ext>
            </a:extLst>
          </p:cNvPr>
          <p:cNvSpPr txBox="1"/>
          <p:nvPr/>
        </p:nvSpPr>
        <p:spPr>
          <a:xfrm>
            <a:off x="1458686" y="2281177"/>
            <a:ext cx="13639800"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3.3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Stratégies d'internationalisation: adaptation des produits</a:t>
            </a: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33174" y="5753100"/>
            <a:ext cx="3048000" cy="3048000"/>
          </a:xfrm>
          <a:prstGeom prst="rect">
            <a:avLst/>
          </a:prstGeom>
        </p:spPr>
      </p:pic>
      <p:sp>
        <p:nvSpPr>
          <p:cNvPr id="4" name="CuadroTexto 6">
            <a:extLst>
              <a:ext uri="{FF2B5EF4-FFF2-40B4-BE49-F238E27FC236}">
                <a16:creationId xmlns:a16="http://schemas.microsoft.com/office/drawing/2014/main" id="{899353FE-8C02-491A-97E3-0F609EE7C293}"/>
              </a:ext>
            </a:extLst>
          </p:cNvPr>
          <p:cNvSpPr txBox="1"/>
          <p:nvPr/>
        </p:nvSpPr>
        <p:spPr>
          <a:xfrm>
            <a:off x="1219200" y="2804397"/>
            <a:ext cx="15011402" cy="5293757"/>
          </a:xfrm>
          <a:prstGeom prst="rect">
            <a:avLst/>
          </a:prstGeom>
          <a:noFill/>
        </p:spPr>
        <p:txBody>
          <a:bodyPr wrap="square" rtlCol="0">
            <a:spAutoFit/>
          </a:bodyPr>
          <a:lstStyle/>
          <a:p>
            <a:pPr>
              <a:spcAft>
                <a:spcPts val="1200"/>
              </a:spcAft>
              <a:buClr>
                <a:srgbClr val="B05894"/>
              </a:buClr>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Les stratégies d'internationalisation peuvent être classées selon le niveau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d’adaptation du produit</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et selon le type de présence de l'entreprise à l'étranger.</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514350" indent="-514350">
              <a:spcAft>
                <a:spcPts val="1200"/>
              </a:spcAft>
              <a:buClr>
                <a:srgbClr val="B05894"/>
              </a:buClr>
              <a:buFont typeface="+mj-lt"/>
              <a:buAutoNum type="arabicParenR"/>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Stratégie multidomestique :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l'entreprise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adapte</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 son offre de produits et de services pour chaque pays dans lequel elle opère (cela nécessite une connaissance approfondie du marché local).</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514350" indent="-514350">
              <a:spcAft>
                <a:spcPts val="1200"/>
              </a:spcAft>
              <a:buClr>
                <a:srgbClr val="B05894"/>
              </a:buClr>
              <a:buFont typeface="+mj-lt"/>
              <a:buAutoNum type="arabicParenR"/>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Stratégie globale :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l'entreprise offre le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même produit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ou service dans tous les pays où elle est présente, en exploitant les économies d'échelle pour avoir une stratégie de structure à faible coût.</a:t>
            </a:r>
          </a:p>
          <a:p>
            <a:pPr marL="514350" indent="-514350">
              <a:spcAft>
                <a:spcPts val="1200"/>
              </a:spcAft>
              <a:buClr>
                <a:srgbClr val="B05894"/>
              </a:buClr>
              <a:buFont typeface="+mj-lt"/>
              <a:buAutoNum type="arabicParenR"/>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Stratégie transnationale :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l'entreprise apporte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de légères modifications aux produits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dans les différents pays, mais en exploitant les économies d'échelle ; c'est un moyen terme entre la stratégie multidomestique et la stratégie globale.</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355986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996880"/>
            <a:ext cx="143256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3.</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Internationalisation</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CuadroTexto 2">
            <a:extLst>
              <a:ext uri="{FF2B5EF4-FFF2-40B4-BE49-F238E27FC236}">
                <a16:creationId xmlns:a16="http://schemas.microsoft.com/office/drawing/2014/main" id="{82C042FF-D434-4A38-93CB-0832511D99F8}"/>
              </a:ext>
            </a:extLst>
          </p:cNvPr>
          <p:cNvSpPr txBox="1"/>
          <p:nvPr/>
        </p:nvSpPr>
        <p:spPr>
          <a:xfrm>
            <a:off x="1464129" y="1809443"/>
            <a:ext cx="13335000"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3.3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Stratégies d'internationalisation: présence à l’étranger</a:t>
            </a: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68600" y="6134100"/>
            <a:ext cx="2601991" cy="2601991"/>
          </a:xfrm>
          <a:prstGeom prst="rect">
            <a:avLst/>
          </a:prstGeom>
        </p:spPr>
      </p:pic>
      <p:sp>
        <p:nvSpPr>
          <p:cNvPr id="4" name="CuadroTexto 6">
            <a:extLst>
              <a:ext uri="{FF2B5EF4-FFF2-40B4-BE49-F238E27FC236}">
                <a16:creationId xmlns:a16="http://schemas.microsoft.com/office/drawing/2014/main" id="{899353FE-8C02-491A-97E3-0F609EE7C293}"/>
              </a:ext>
            </a:extLst>
          </p:cNvPr>
          <p:cNvSpPr txBox="1"/>
          <p:nvPr/>
        </p:nvSpPr>
        <p:spPr>
          <a:xfrm>
            <a:off x="1371600" y="2437340"/>
            <a:ext cx="15011402" cy="5139869"/>
          </a:xfrm>
          <a:prstGeom prst="rect">
            <a:avLst/>
          </a:prstGeom>
          <a:noFill/>
        </p:spPr>
        <p:txBody>
          <a:bodyPr wrap="square" rtlCol="0">
            <a:spAutoFit/>
          </a:bodyPr>
          <a:lstStyle/>
          <a:p>
            <a:pPr>
              <a:spcAft>
                <a:spcPts val="1200"/>
              </a:spcAft>
              <a:buClr>
                <a:srgbClr val="B05894"/>
              </a:buClr>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Les stratégies d'internationalisation peuvent être classées selon le niveau de personnalisation du produit et selon le type de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présence à l'étranger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de l'entreprise.</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a:spcAft>
                <a:spcPts val="1200"/>
              </a:spcAft>
              <a:buClr>
                <a:srgbClr val="B05894"/>
              </a:buClr>
            </a:pP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Exportations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l'exportation de produits peut être</a:t>
            </a:r>
            <a:b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indirect</a:t>
            </a:r>
            <a:r>
              <a:rPr lang="en-US" sz="2800"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lorsque l'entreprise achemine ses produits à l'étranger par l'intermédiaire d'entreprises tierces ; </a:t>
            </a:r>
            <a:b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direct</a:t>
            </a:r>
            <a:r>
              <a:rPr lang="en-US" sz="2800"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lorsque l'entreprise prend en charge l'exportation de ses propres produits. La responsabilité de l'exportation implique également de s'occuper de toutes les formalités administratives et juridiques, de trouver des clients et de gérer la campagne de marketing sur le nouveau marché.</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514350" indent="-51435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Établir un point de production :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s'installer ainsi dans le nouveau pays peut être particulièrement complexe et coûteux, mais cela génère plus de bénéfices à long terme.</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p>
        </p:txBody>
      </p:sp>
    </p:spTree>
    <p:extLst>
      <p:ext uri="{BB962C8B-B14F-4D97-AF65-F5344CB8AC3E}">
        <p14:creationId xmlns:p14="http://schemas.microsoft.com/office/powerpoint/2010/main" val="1066059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447800" y="1433017"/>
            <a:ext cx="14325600" cy="707886"/>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3.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Internationalisation</a:t>
            </a:r>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58359" y="5704492"/>
            <a:ext cx="3048000" cy="3048000"/>
          </a:xfrm>
          <a:prstGeom prst="rect">
            <a:avLst/>
          </a:prstGeom>
        </p:spPr>
      </p:pic>
      <p:sp>
        <p:nvSpPr>
          <p:cNvPr id="4" name="CuadroTexto 6">
            <a:extLst>
              <a:ext uri="{FF2B5EF4-FFF2-40B4-BE49-F238E27FC236}">
                <a16:creationId xmlns:a16="http://schemas.microsoft.com/office/drawing/2014/main" id="{899353FE-8C02-491A-97E3-0F609EE7C293}"/>
              </a:ext>
            </a:extLst>
          </p:cNvPr>
          <p:cNvSpPr txBox="1"/>
          <p:nvPr/>
        </p:nvSpPr>
        <p:spPr>
          <a:xfrm>
            <a:off x="1447800" y="3008079"/>
            <a:ext cx="15011402" cy="4708981"/>
          </a:xfrm>
          <a:prstGeom prst="rect">
            <a:avLst/>
          </a:prstGeom>
          <a:noFill/>
        </p:spPr>
        <p:txBody>
          <a:bodyPr wrap="square" rtlCol="0">
            <a:spAutoFit/>
          </a:bodyPr>
          <a:lstStyle/>
          <a:p>
            <a:pPr marL="514350" indent="-51435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Accords contractuels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Les accords contractuels sont basés sur des contrats et des accords avec des entreprises d'autres pays afin d'introduire la marque dans un nouveau pays et sur un nouveau marché cible :</a:t>
            </a:r>
          </a:p>
          <a:p>
            <a:pPr marL="514350" indent="-514350">
              <a:spcAft>
                <a:spcPts val="1200"/>
              </a:spcAft>
              <a:buClr>
                <a:srgbClr val="B05894"/>
              </a:buClr>
              <a:buFont typeface="Wingdings" panose="05000000000000000000" pitchFamily="2" charset="2"/>
              <a:buChar char="Ø"/>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Ces accords peuvent être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b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licences</a:t>
            </a:r>
            <a:r>
              <a:rPr lang="fr-FR" sz="2800"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la société propriétaire de la licence accorde des droits tels que les marques et les autorisations de production et de commercialisation</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b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franchises internationales</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la société de franchisage accorde des procédés de production et de commercialisation déjà établis.</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514350" indent="-514350">
              <a:spcAft>
                <a:spcPts val="1200"/>
              </a:spcAft>
              <a:buClr>
                <a:srgbClr val="B05894"/>
              </a:buClr>
              <a:buFont typeface="Wingdings" panose="05000000000000000000" pitchFamily="2" charset="2"/>
              <a:buChar char="Ø"/>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Investissement direct</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La création de filiales à l'étranger afin de pouvoir s'établir dans le pays cible sans recourir à des accords avec des partenaires étrangers</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6" name="CuadroTexto 2">
            <a:extLst>
              <a:ext uri="{FF2B5EF4-FFF2-40B4-BE49-F238E27FC236}">
                <a16:creationId xmlns:a16="http://schemas.microsoft.com/office/drawing/2014/main" id="{82C042FF-D434-4A38-93CB-0832511D99F8}"/>
              </a:ext>
            </a:extLst>
          </p:cNvPr>
          <p:cNvSpPr txBox="1"/>
          <p:nvPr/>
        </p:nvSpPr>
        <p:spPr>
          <a:xfrm>
            <a:off x="1447800" y="2312881"/>
            <a:ext cx="13335000"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3.3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Stratégies d'internationalisation: présence à l’étranger</a:t>
            </a:r>
            <a:endPar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843620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id="{785C1DB3-25FB-3AD4-CCC1-4D6B982DAABA}"/>
              </a:ext>
            </a:extLst>
          </p:cNvPr>
          <p:cNvSpPr/>
          <p:nvPr/>
        </p:nvSpPr>
        <p:spPr>
          <a:xfrm>
            <a:off x="10973462" y="2573350"/>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FC7E83DD-3641-D2F1-E241-532A461817B2}"/>
              </a:ext>
            </a:extLst>
          </p:cNvPr>
          <p:cNvSpPr/>
          <p:nvPr/>
        </p:nvSpPr>
        <p:spPr>
          <a:xfrm>
            <a:off x="6363031" y="2540124"/>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953B3577-D9C0-67CB-B8BD-0E33B29CFE77}"/>
              </a:ext>
            </a:extLst>
          </p:cNvPr>
          <p:cNvSpPr/>
          <p:nvPr/>
        </p:nvSpPr>
        <p:spPr>
          <a:xfrm>
            <a:off x="1713838" y="2573350"/>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angle 58">
            <a:extLst>
              <a:ext uri="{FF2B5EF4-FFF2-40B4-BE49-F238E27FC236}">
                <a16:creationId xmlns:a16="http://schemas.microsoft.com/office/drawing/2014/main" id="{C19CE81B-88B7-56D0-835C-580EF1D39AEA}"/>
              </a:ext>
            </a:extLst>
          </p:cNvPr>
          <p:cNvSpPr/>
          <p:nvPr/>
        </p:nvSpPr>
        <p:spPr>
          <a:xfrm>
            <a:off x="2057400" y="2787312"/>
            <a:ext cx="3048000" cy="1569660"/>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L'internationalisation est un processus d'expansion commerciale</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object 2">
            <a:extLst>
              <a:ext uri="{FF2B5EF4-FFF2-40B4-BE49-F238E27FC236}">
                <a16:creationId xmlns:a16="http://schemas.microsoft.com/office/drawing/2014/main" id="{194018B4-B354-3889-61E1-72BFFF89DBEB}"/>
              </a:ext>
            </a:extLst>
          </p:cNvPr>
          <p:cNvPicPr/>
          <p:nvPr/>
        </p:nvPicPr>
        <p:blipFill>
          <a:blip r:embed="rId2" cstate="print"/>
          <a:stretch>
            <a:fillRect/>
          </a:stretch>
        </p:blipFill>
        <p:spPr>
          <a:xfrm>
            <a:off x="1892149" y="3160915"/>
            <a:ext cx="435185" cy="510356"/>
          </a:xfrm>
          <a:prstGeom prst="rect">
            <a:avLst/>
          </a:prstGeom>
        </p:spPr>
      </p:pic>
      <p:sp>
        <p:nvSpPr>
          <p:cNvPr id="7" name="Rectangle 58">
            <a:extLst>
              <a:ext uri="{FF2B5EF4-FFF2-40B4-BE49-F238E27FC236}">
                <a16:creationId xmlns:a16="http://schemas.microsoft.com/office/drawing/2014/main" id="{DC5D6AA9-5455-9552-81E8-CF2B76572622}"/>
              </a:ext>
            </a:extLst>
          </p:cNvPr>
          <p:cNvSpPr/>
          <p:nvPr/>
        </p:nvSpPr>
        <p:spPr>
          <a:xfrm>
            <a:off x="6970582" y="2776426"/>
            <a:ext cx="2616092" cy="2308324"/>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Aujourd'hui, les obstacles à l'internationalisation sont moins nombreux que par le passé.</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8" name="object 2">
            <a:extLst>
              <a:ext uri="{FF2B5EF4-FFF2-40B4-BE49-F238E27FC236}">
                <a16:creationId xmlns:a16="http://schemas.microsoft.com/office/drawing/2014/main" id="{49413C0B-8236-CA4A-DD00-985667C34D37}"/>
              </a:ext>
            </a:extLst>
          </p:cNvPr>
          <p:cNvPicPr/>
          <p:nvPr/>
        </p:nvPicPr>
        <p:blipFill>
          <a:blip r:embed="rId2" cstate="print"/>
          <a:stretch>
            <a:fillRect/>
          </a:stretch>
        </p:blipFill>
        <p:spPr>
          <a:xfrm>
            <a:off x="6549923" y="3174434"/>
            <a:ext cx="435185" cy="510356"/>
          </a:xfrm>
          <a:prstGeom prst="rect">
            <a:avLst/>
          </a:prstGeom>
        </p:spPr>
      </p:pic>
      <p:sp>
        <p:nvSpPr>
          <p:cNvPr id="10" name="Rectangle 58">
            <a:extLst>
              <a:ext uri="{FF2B5EF4-FFF2-40B4-BE49-F238E27FC236}">
                <a16:creationId xmlns:a16="http://schemas.microsoft.com/office/drawing/2014/main" id="{57A4DE11-6DBD-D00A-3E1D-605EE186F6F6}"/>
              </a:ext>
            </a:extLst>
          </p:cNvPr>
          <p:cNvSpPr/>
          <p:nvPr/>
        </p:nvSpPr>
        <p:spPr>
          <a:xfrm>
            <a:off x="11569551" y="2573350"/>
            <a:ext cx="2756710" cy="2677656"/>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Les risques peuvent être minimisés par une recherche minutieuse et une bonne planification stratégique</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11" name="object 2">
            <a:extLst>
              <a:ext uri="{FF2B5EF4-FFF2-40B4-BE49-F238E27FC236}">
                <a16:creationId xmlns:a16="http://schemas.microsoft.com/office/drawing/2014/main" id="{AD4F969A-85AE-A98D-87DE-D66181C2F1E0}"/>
              </a:ext>
            </a:extLst>
          </p:cNvPr>
          <p:cNvPicPr/>
          <p:nvPr/>
        </p:nvPicPr>
        <p:blipFill>
          <a:blip r:embed="rId2" cstate="print"/>
          <a:stretch>
            <a:fillRect/>
          </a:stretch>
        </p:blipFill>
        <p:spPr>
          <a:xfrm>
            <a:off x="11134366" y="3174434"/>
            <a:ext cx="435185" cy="510356"/>
          </a:xfrm>
          <a:prstGeom prst="rect">
            <a:avLst/>
          </a:prstGeom>
        </p:spPr>
      </p:pic>
      <p:sp>
        <p:nvSpPr>
          <p:cNvPr id="25" name="Rectángulo 24">
            <a:extLst>
              <a:ext uri="{FF2B5EF4-FFF2-40B4-BE49-F238E27FC236}">
                <a16:creationId xmlns:a16="http://schemas.microsoft.com/office/drawing/2014/main" id="{E92C4DEF-F8D7-AA5F-8DB9-37560EE80165}"/>
              </a:ext>
            </a:extLst>
          </p:cNvPr>
          <p:cNvSpPr/>
          <p:nvPr/>
        </p:nvSpPr>
        <p:spPr>
          <a:xfrm>
            <a:off x="1752600" y="5579999"/>
            <a:ext cx="3352800" cy="26033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angle 58">
            <a:extLst>
              <a:ext uri="{FF2B5EF4-FFF2-40B4-BE49-F238E27FC236}">
                <a16:creationId xmlns:a16="http://schemas.microsoft.com/office/drawing/2014/main" id="{58EDE693-DE1C-5E00-503D-2D71BD5D0C94}"/>
              </a:ext>
            </a:extLst>
          </p:cNvPr>
          <p:cNvSpPr/>
          <p:nvPr/>
        </p:nvSpPr>
        <p:spPr>
          <a:xfrm>
            <a:off x="2057400" y="6035344"/>
            <a:ext cx="3060851" cy="1200329"/>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Il existe différents types de Stratégies d'internationalisation</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8" name="object 2">
            <a:extLst>
              <a:ext uri="{FF2B5EF4-FFF2-40B4-BE49-F238E27FC236}">
                <a16:creationId xmlns:a16="http://schemas.microsoft.com/office/drawing/2014/main" id="{5BF319F7-F234-F50F-2E21-3AFF48E38879}"/>
              </a:ext>
            </a:extLst>
          </p:cNvPr>
          <p:cNvPicPr/>
          <p:nvPr/>
        </p:nvPicPr>
        <p:blipFill>
          <a:blip r:embed="rId2" cstate="print"/>
          <a:stretch>
            <a:fillRect/>
          </a:stretch>
        </p:blipFill>
        <p:spPr>
          <a:xfrm>
            <a:off x="1892149" y="6112014"/>
            <a:ext cx="435185" cy="510356"/>
          </a:xfrm>
          <a:prstGeom prst="rect">
            <a:avLst/>
          </a:prstGeom>
        </p:spPr>
      </p:pic>
      <p:sp>
        <p:nvSpPr>
          <p:cNvPr id="3" name="CuadroTexto 1">
            <a:extLst>
              <a:ext uri="{FF2B5EF4-FFF2-40B4-BE49-F238E27FC236}">
                <a16:creationId xmlns:a16="http://schemas.microsoft.com/office/drawing/2014/main" id="{2F6A3466-F733-2608-9AD2-1DB35BC4C5C2}"/>
              </a:ext>
            </a:extLst>
          </p:cNvPr>
          <p:cNvSpPr txBox="1"/>
          <p:nvPr/>
        </p:nvSpPr>
        <p:spPr>
          <a:xfrm>
            <a:off x="1452714" y="1172060"/>
            <a:ext cx="3124200" cy="707886"/>
          </a:xfrm>
          <a:prstGeom prst="rect">
            <a:avLst/>
          </a:prstGeom>
          <a:noFill/>
        </p:spPr>
        <p:txBody>
          <a:bodyPr wrap="square" rtlCol="0">
            <a:spAutoFit/>
          </a:bodyPr>
          <a:lstStyle/>
          <a:p>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En résumé</a:t>
            </a:r>
          </a:p>
        </p:txBody>
      </p:sp>
    </p:spTree>
    <p:extLst>
      <p:ext uri="{BB962C8B-B14F-4D97-AF65-F5344CB8AC3E}">
        <p14:creationId xmlns:p14="http://schemas.microsoft.com/office/powerpoint/2010/main" val="3000581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524000" y="460802"/>
            <a:ext cx="12496800" cy="1323439"/>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4.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Recommandations et conseils. Ce qu'il faut faire et ce qu'il ne faut pas faire</a:t>
            </a:r>
            <a:endParaRPr lang="fr-FR"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7" name="Immagine 6"/>
          <p:cNvPicPr>
            <a:picLocks noChangeAspect="1"/>
          </p:cNvPicPr>
          <p:nvPr/>
        </p:nvPicPr>
        <p:blipFill rotWithShape="1">
          <a:blip r:embed="rId2" cstate="print">
            <a:extLst>
              <a:ext uri="{28A0092B-C50C-407E-A947-70E740481C1C}">
                <a14:useLocalDpi xmlns:a14="http://schemas.microsoft.com/office/drawing/2010/main" val="0"/>
              </a:ext>
            </a:extLst>
          </a:blip>
          <a:srcRect l="13540" t="3514" r="12666" b="5122"/>
          <a:stretch/>
        </p:blipFill>
        <p:spPr>
          <a:xfrm>
            <a:off x="14859000" y="4412498"/>
            <a:ext cx="3124200" cy="3868057"/>
          </a:xfrm>
          <a:prstGeom prst="rect">
            <a:avLst/>
          </a:prstGeom>
        </p:spPr>
      </p:pic>
      <p:sp>
        <p:nvSpPr>
          <p:cNvPr id="3" name="CuadroTexto 2">
            <a:extLst>
              <a:ext uri="{FF2B5EF4-FFF2-40B4-BE49-F238E27FC236}">
                <a16:creationId xmlns:a16="http://schemas.microsoft.com/office/drawing/2014/main" id="{82C042FF-D434-4A38-93CB-0832511D99F8}"/>
              </a:ext>
            </a:extLst>
          </p:cNvPr>
          <p:cNvSpPr txBox="1"/>
          <p:nvPr/>
        </p:nvSpPr>
        <p:spPr>
          <a:xfrm>
            <a:off x="1545771" y="1999986"/>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4.1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Conseils d'ordre général</a:t>
            </a:r>
          </a:p>
        </p:txBody>
      </p:sp>
      <p:sp>
        <p:nvSpPr>
          <p:cNvPr id="4" name="CuadroTexto 6">
            <a:extLst>
              <a:ext uri="{FF2B5EF4-FFF2-40B4-BE49-F238E27FC236}">
                <a16:creationId xmlns:a16="http://schemas.microsoft.com/office/drawing/2014/main" id="{899353FE-8C02-491A-97E3-0F609EE7C293}"/>
              </a:ext>
            </a:extLst>
          </p:cNvPr>
          <p:cNvSpPr txBox="1"/>
          <p:nvPr/>
        </p:nvSpPr>
        <p:spPr>
          <a:xfrm>
            <a:off x="1524000" y="2781300"/>
            <a:ext cx="13737771" cy="5493812"/>
          </a:xfrm>
          <a:prstGeom prst="rect">
            <a:avLst/>
          </a:prstGeom>
          <a:noFill/>
        </p:spPr>
        <p:txBody>
          <a:bodyPr wrap="square" rtlCol="0">
            <a:spAutoFit/>
          </a:bodyPr>
          <a:lstStyle/>
          <a:p>
            <a:pPr marL="457200" indent="-457200" algn="just">
              <a:buClr>
                <a:srgbClr val="B05894"/>
              </a:buClr>
              <a:buFont typeface="Wingdings" panose="05000000000000000000" pitchFamily="2" charset="2"/>
              <a:buChar char="ü"/>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Recherchez</a:t>
            </a:r>
          </a:p>
          <a:p>
            <a:pPr lvl="2" algn="just">
              <a:spcAft>
                <a:spcPts val="600"/>
              </a:spcAft>
              <a:buClr>
                <a:srgbClr val="B05894"/>
              </a:buClr>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Recherchez, recherchez, recherchez. Trouvez toutes les informations dont vous avez besoin, de la politique et du droit au marché et à la culture du pays cible.</a:t>
            </a:r>
          </a:p>
          <a:p>
            <a:pPr marL="457200" indent="-457200" algn="just">
              <a:buClr>
                <a:srgbClr val="B05894"/>
              </a:buClr>
              <a:buFont typeface="Wingdings" panose="05000000000000000000" pitchFamily="2" charset="2"/>
              <a:buChar char="ü"/>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Étudiez la concurrence</a:t>
            </a:r>
          </a:p>
          <a:p>
            <a:pPr lvl="2" algn="just">
              <a:spcAft>
                <a:spcPts val="600"/>
              </a:spcAft>
              <a:buClr>
                <a:srgbClr val="B05894"/>
              </a:buClr>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Observez les concurrents et leurs modèles économiques pour comprendre comment les entreprises répondent aux besoins de leurs clients et avec quelles propositions de valeur, mais aussi comment vous positionner sur le marché.</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Aft>
                <a:spcPts val="600"/>
              </a:spcAft>
              <a:buClr>
                <a:srgbClr val="B05894"/>
              </a:buClr>
              <a:buFont typeface="Wingdings" panose="05000000000000000000" pitchFamily="2" charset="2"/>
              <a:buChar char="ü"/>
            </a:pPr>
            <a:r>
              <a:rPr lang="fr-FR" sz="28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Soyez flexible</a:t>
            </a:r>
          </a:p>
          <a:p>
            <a:pPr lvl="2" algn="just">
              <a:spcAft>
                <a:spcPts val="600"/>
              </a:spcAft>
              <a:buClr>
                <a:srgbClr val="B05894"/>
              </a:buClr>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Il est très probable qu'en s'ouvrant à un nouveau marché, le produit doive être adapté aux besoins des nouveaux segments de clientèle. Soyez prêt à procéder à divers ajustements, non seulement dans votre offre de produits et de services, mais aussi dans vos campagnes de marketing et votre modèle économique.</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8538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25E0BC-2C03-4133-9CEF-1FF5F8AB3A15}"/>
              </a:ext>
            </a:extLst>
          </p:cNvPr>
          <p:cNvSpPr txBox="1"/>
          <p:nvPr/>
        </p:nvSpPr>
        <p:spPr>
          <a:xfrm>
            <a:off x="1371600" y="924460"/>
            <a:ext cx="12877800" cy="1323439"/>
          </a:xfrm>
          <a:prstGeom prst="rect">
            <a:avLst/>
          </a:prstGeom>
          <a:noFill/>
        </p:spPr>
        <p:txBody>
          <a:bodyPr wrap="square" rtlCol="0">
            <a:spAutoFit/>
          </a:bodyPr>
          <a:lstStyle/>
          <a:p>
            <a:r>
              <a:rPr lang="en-US"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4. </a:t>
            </a:r>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Recommandations et conseils. Ce qu'il faut faire et ce qu'il ne faut pas faire</a:t>
            </a:r>
            <a:endParaRPr lang="fr-FR" sz="6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 name="CuadroTexto 2">
            <a:extLst>
              <a:ext uri="{FF2B5EF4-FFF2-40B4-BE49-F238E27FC236}">
                <a16:creationId xmlns:a16="http://schemas.microsoft.com/office/drawing/2014/main" id="{82C042FF-D434-4A38-93CB-0832511D99F8}"/>
              </a:ext>
            </a:extLst>
          </p:cNvPr>
          <p:cNvSpPr txBox="1"/>
          <p:nvPr/>
        </p:nvSpPr>
        <p:spPr>
          <a:xfrm>
            <a:off x="1524000" y="2354957"/>
            <a:ext cx="10040186" cy="523220"/>
          </a:xfrm>
          <a:prstGeom prst="rect">
            <a:avLst/>
          </a:prstGeom>
          <a:noFill/>
        </p:spPr>
        <p:txBody>
          <a:bodyPr wrap="square" rtlCol="0">
            <a:spAutoFit/>
          </a:bodyPr>
          <a:lstStyle/>
          <a:p>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4.2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A faire et à ne pas faire</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3000" y="6972300"/>
            <a:ext cx="1752600" cy="1752600"/>
          </a:xfrm>
          <a:prstGeom prst="rect">
            <a:avLst/>
          </a:prstGeom>
        </p:spPr>
      </p:pic>
      <p:pic>
        <p:nvPicPr>
          <p:cNvPr id="8" name="Immagine 7"/>
          <p:cNvPicPr>
            <a:picLocks noChangeAspect="1"/>
          </p:cNvPicPr>
          <p:nvPr/>
        </p:nvPicPr>
        <p:blipFill rotWithShape="1">
          <a:blip r:embed="rId3" cstate="print">
            <a:extLst>
              <a:ext uri="{28A0092B-C50C-407E-A947-70E740481C1C}">
                <a14:useLocalDpi xmlns:a14="http://schemas.microsoft.com/office/drawing/2010/main" val="0"/>
              </a:ext>
            </a:extLst>
          </a:blip>
          <a:srcRect l="13540" t="3514" r="12666" b="5122"/>
          <a:stretch/>
        </p:blipFill>
        <p:spPr>
          <a:xfrm>
            <a:off x="0" y="6743699"/>
            <a:ext cx="1616660" cy="2001579"/>
          </a:xfrm>
          <a:prstGeom prst="rect">
            <a:avLst/>
          </a:prstGeom>
        </p:spPr>
      </p:pic>
      <p:graphicFrame>
        <p:nvGraphicFramePr>
          <p:cNvPr id="7" name="Tabella 6"/>
          <p:cNvGraphicFramePr>
            <a:graphicFrameLocks noGrp="1"/>
          </p:cNvGraphicFramePr>
          <p:nvPr>
            <p:extLst>
              <p:ext uri="{D42A27DB-BD31-4B8C-83A1-F6EECF244321}">
                <p14:modId xmlns:p14="http://schemas.microsoft.com/office/powerpoint/2010/main" val="2266637394"/>
              </p:ext>
            </p:extLst>
          </p:nvPr>
        </p:nvGraphicFramePr>
        <p:xfrm>
          <a:off x="1371600" y="2940067"/>
          <a:ext cx="15011400" cy="5729559"/>
        </p:xfrm>
        <a:graphic>
          <a:graphicData uri="http://schemas.openxmlformats.org/drawingml/2006/table">
            <a:tbl>
              <a:tblPr firstRow="1" bandRow="1">
                <a:tableStyleId>{5C22544A-7EE6-4342-B048-85BDC9FD1C3A}</a:tableStyleId>
              </a:tblPr>
              <a:tblGrid>
                <a:gridCol w="7505700">
                  <a:extLst>
                    <a:ext uri="{9D8B030D-6E8A-4147-A177-3AD203B41FA5}">
                      <a16:colId xmlns:a16="http://schemas.microsoft.com/office/drawing/2014/main" val="20000"/>
                    </a:ext>
                  </a:extLst>
                </a:gridCol>
                <a:gridCol w="7505700">
                  <a:extLst>
                    <a:ext uri="{9D8B030D-6E8A-4147-A177-3AD203B41FA5}">
                      <a16:colId xmlns:a16="http://schemas.microsoft.com/office/drawing/2014/main" val="20001"/>
                    </a:ext>
                  </a:extLst>
                </a:gridCol>
              </a:tblGrid>
              <a:tr h="944199">
                <a:tc>
                  <a:txBody>
                    <a:bodyPr/>
                    <a:lstStyle/>
                    <a:p>
                      <a:pPr algn="ctr"/>
                      <a:r>
                        <a:rPr lang="es-ES" sz="3200" dirty="0">
                          <a:latin typeface="Microsoft Sans Serif" panose="020B0604020202020204" pitchFamily="34" charset="0"/>
                          <a:ea typeface="Microsoft Sans Serif" panose="020B0604020202020204" pitchFamily="34" charset="0"/>
                          <a:cs typeface="Microsoft Sans Serif" panose="020B0604020202020204" pitchFamily="34" charset="0"/>
                        </a:rPr>
                        <a:t>A FAIRE…</a:t>
                      </a:r>
                      <a:endParaRPr lang="it-IT" sz="3200" dirty="0">
                        <a:latin typeface="Microsoft Sans Serif" panose="020B0604020202020204" pitchFamily="34" charset="0"/>
                        <a:ea typeface="Microsoft Sans Serif" panose="020B0604020202020204" pitchFamily="34" charset="0"/>
                        <a:cs typeface="Microsoft Sans Serif" panose="020B0604020202020204" pitchFamily="34" charset="0"/>
                      </a:endParaRPr>
                    </a:p>
                  </a:txBody>
                  <a:tcPr>
                    <a:solidFill>
                      <a:srgbClr val="5CC90B"/>
                    </a:solidFill>
                  </a:tcPr>
                </a:tc>
                <a:tc>
                  <a:txBody>
                    <a:bodyPr/>
                    <a:lstStyle/>
                    <a:p>
                      <a:pPr algn="ctr"/>
                      <a:r>
                        <a:rPr lang="es-ES" sz="3200" dirty="0">
                          <a:latin typeface="Microsoft Sans Serif" panose="020B0604020202020204" pitchFamily="34" charset="0"/>
                          <a:ea typeface="Microsoft Sans Serif" panose="020B0604020202020204" pitchFamily="34" charset="0"/>
                          <a:cs typeface="Microsoft Sans Serif" panose="020B0604020202020204" pitchFamily="34" charset="0"/>
                        </a:rPr>
                        <a:t>A NE PAS FAIRE…</a:t>
                      </a:r>
                      <a:endParaRPr lang="it-IT" sz="3200" dirty="0">
                        <a:latin typeface="Microsoft Sans Serif" panose="020B0604020202020204" pitchFamily="34" charset="0"/>
                        <a:ea typeface="Microsoft Sans Serif" panose="020B0604020202020204" pitchFamily="34" charset="0"/>
                        <a:cs typeface="Microsoft Sans Serif" panose="020B0604020202020204" pitchFamily="34" charset="0"/>
                      </a:endParaRPr>
                    </a:p>
                  </a:txBody>
                  <a:tcPr>
                    <a:solidFill>
                      <a:srgbClr val="FE270F"/>
                    </a:solidFill>
                  </a:tcPr>
                </a:tc>
                <a:extLst>
                  <a:ext uri="{0D108BD9-81ED-4DB2-BD59-A6C34878D82A}">
                    <a16:rowId xmlns:a16="http://schemas.microsoft.com/office/drawing/2014/main" val="10000"/>
                  </a:ext>
                </a:extLst>
              </a:tr>
              <a:tr h="3727099">
                <a:tc>
                  <a:txBody>
                    <a:bodyPr/>
                    <a:lstStyle/>
                    <a:p>
                      <a:pPr marL="457200" marR="0" lvl="0" indent="-457200" algn="l" defTabSz="914400" rtl="0" eaLnBrk="1" fontAlgn="auto" latinLnBrk="0" hangingPunct="1">
                        <a:lnSpc>
                          <a:spcPct val="100000"/>
                        </a:lnSpc>
                        <a:spcBef>
                          <a:spcPts val="0"/>
                        </a:spcBef>
                        <a:spcAft>
                          <a:spcPts val="0"/>
                        </a:spcAft>
                        <a:buClr>
                          <a:srgbClr val="B05894"/>
                        </a:buClr>
                        <a:buSzTx/>
                        <a:buFont typeface="Wingdings" panose="05000000000000000000" pitchFamily="2" charset="2"/>
                        <a:buChar char="ü"/>
                        <a:tabLst/>
                        <a:defRPr/>
                      </a:pPr>
                      <a:r>
                        <a:rPr lang="fr-FR" sz="2800" b="0" noProof="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Fixez des </a:t>
                      </a:r>
                      <a:r>
                        <a:rPr lang="fr-FR" sz="2800" b="1" noProof="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objectifs réalistes</a:t>
                      </a:r>
                    </a:p>
                    <a:p>
                      <a:pPr marL="457200" indent="-457200">
                        <a:buClr>
                          <a:srgbClr val="B05894"/>
                        </a:buClr>
                        <a:buFont typeface="Wingdings" panose="05000000000000000000" pitchFamily="2" charset="2"/>
                        <a:buChar char="ü"/>
                      </a:pP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Visitez </a:t>
                      </a:r>
                      <a:r>
                        <a:rPr lang="fr-FR" sz="2800" b="0" dirty="0">
                          <a:latin typeface="Microsoft Sans Serif" panose="020B0604020202020204" pitchFamily="34" charset="0"/>
                          <a:ea typeface="Microsoft Sans Serif" panose="020B0604020202020204" pitchFamily="34" charset="0"/>
                          <a:cs typeface="Microsoft Sans Serif" panose="020B0604020202020204" pitchFamily="34" charset="0"/>
                        </a:rPr>
                        <a:t>votre marché cible avant de vous installer</a:t>
                      </a: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buClr>
                          <a:srgbClr val="B05894"/>
                        </a:buClr>
                        <a:buFont typeface="Wingdings" panose="05000000000000000000" pitchFamily="2" charset="2"/>
                        <a:buChar char="ü"/>
                      </a:pP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Développez une </a:t>
                      </a:r>
                      <a:r>
                        <a:rPr lang="fr-FR" sz="2800" b="1" dirty="0">
                          <a:latin typeface="Microsoft Sans Serif" panose="020B0604020202020204" pitchFamily="34" charset="0"/>
                          <a:ea typeface="Microsoft Sans Serif" panose="020B0604020202020204" pitchFamily="34" charset="0"/>
                          <a:cs typeface="Microsoft Sans Serif" panose="020B0604020202020204" pitchFamily="34" charset="0"/>
                        </a:rPr>
                        <a:t>équipe de confiance </a:t>
                      </a:r>
                      <a:r>
                        <a:rPr lang="fr-FR" sz="2800" dirty="0">
                          <a:latin typeface="Microsoft Sans Serif" panose="020B0604020202020204" pitchFamily="34" charset="0"/>
                          <a:ea typeface="Microsoft Sans Serif" panose="020B0604020202020204" pitchFamily="34" charset="0"/>
                          <a:cs typeface="Microsoft Sans Serif" panose="020B0604020202020204" pitchFamily="34" charset="0"/>
                        </a:rPr>
                        <a:t>dans le pays</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buClr>
                          <a:srgbClr val="B05894"/>
                        </a:buClr>
                        <a:buFont typeface="Wingdings" panose="05000000000000000000" pitchFamily="2" charset="2"/>
                        <a:buChar char="ü"/>
                      </a:pPr>
                      <a:r>
                        <a:rPr lang="fr-FR"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Demandez conseil à des </a:t>
                      </a:r>
                      <a:r>
                        <a:rPr lang="fr-FR"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consultants internationaux</a:t>
                      </a:r>
                      <a:endParaRPr lang="en-US"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buClr>
                          <a:srgbClr val="B05894"/>
                        </a:buClr>
                        <a:buFont typeface="Wingdings" panose="05000000000000000000" pitchFamily="2" charset="2"/>
                        <a:buChar char="ü"/>
                      </a:pPr>
                      <a:r>
                        <a:rPr lang="fr-FR"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Identifiez vos </a:t>
                      </a:r>
                      <a:r>
                        <a:rPr lang="fr-FR"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clients et partenaires potentiels</a:t>
                      </a:r>
                      <a:endParaRPr lang="en-US"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buClr>
                          <a:srgbClr val="B05894"/>
                        </a:buClr>
                        <a:buFont typeface="Wingdings" panose="05000000000000000000" pitchFamily="2" charset="2"/>
                        <a:buChar char="ü"/>
                      </a:pPr>
                      <a:r>
                        <a:rPr lang="fr-FR"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Adaptez votre modèle économique aux nouveaux marchés</a:t>
                      </a:r>
                      <a:endPar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txBody>
                  <a:tcPr>
                    <a:solidFill>
                      <a:srgbClr val="C6EEA9"/>
                    </a:solidFill>
                  </a:tcPr>
                </a:tc>
                <a:tc>
                  <a:txBody>
                    <a:bodyPr/>
                    <a:lstStyle/>
                    <a:p>
                      <a:pPr marL="0" marR="0" lvl="0" indent="0" algn="l" defTabSz="914400" rtl="0" eaLnBrk="1" fontAlgn="auto" latinLnBrk="0" hangingPunct="1">
                        <a:lnSpc>
                          <a:spcPct val="100000"/>
                        </a:lnSpc>
                        <a:spcBef>
                          <a:spcPts val="0"/>
                        </a:spcBef>
                        <a:spcAft>
                          <a:spcPts val="0"/>
                        </a:spcAft>
                        <a:buClr>
                          <a:srgbClr val="B05894"/>
                        </a:buClr>
                        <a:buSzTx/>
                        <a:buFontTx/>
                        <a:buNone/>
                        <a:tabLst/>
                        <a:defRPr/>
                      </a:pPr>
                      <a:r>
                        <a:rPr lang="en-US" sz="2800" b="1" dirty="0">
                          <a:solidFill>
                            <a:srgbClr val="B05894"/>
                          </a:solidFill>
                          <a:latin typeface="Lucida Handwriting" panose="03010101010101010101" pitchFamily="66" charset="0"/>
                          <a:ea typeface="Microsoft Sans Serif" panose="020B0604020202020204" pitchFamily="34" charset="0"/>
                          <a:cs typeface="Microsoft Sans Serif" panose="020B0604020202020204" pitchFamily="34" charset="0"/>
                        </a:rPr>
                        <a:t>X</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Ignorer les </a:t>
                      </a:r>
                      <a:r>
                        <a:rPr lang="en-US" sz="2800" b="1" dirty="0" err="1">
                          <a:latin typeface="Microsoft Sans Serif" panose="020B0604020202020204" pitchFamily="34" charset="0"/>
                          <a:ea typeface="Microsoft Sans Serif" panose="020B0604020202020204" pitchFamily="34" charset="0"/>
                          <a:cs typeface="Microsoft Sans Serif" panose="020B0604020202020204" pitchFamily="34" charset="0"/>
                        </a:rPr>
                        <a:t>barrières</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b="1" dirty="0" err="1">
                          <a:latin typeface="Microsoft Sans Serif" panose="020B0604020202020204" pitchFamily="34" charset="0"/>
                          <a:ea typeface="Microsoft Sans Serif" panose="020B0604020202020204" pitchFamily="34" charset="0"/>
                          <a:cs typeface="Microsoft Sans Serif" panose="020B0604020202020204" pitchFamily="34" charset="0"/>
                        </a:rPr>
                        <a:t>culturelles</a:t>
                      </a:r>
                      <a:endParaRPr lang="en-US"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B05894"/>
                        </a:buClr>
                        <a:buSzTx/>
                        <a:buFontTx/>
                        <a:buNone/>
                        <a:tabLst/>
                        <a:defRPr/>
                      </a:pPr>
                      <a:r>
                        <a:rPr lang="en-US" sz="2800" b="1" dirty="0">
                          <a:solidFill>
                            <a:srgbClr val="B05894"/>
                          </a:solidFill>
                          <a:latin typeface="Lucida Handwriting" panose="03010101010101010101" pitchFamily="66" charset="0"/>
                          <a:ea typeface="Microsoft Sans Serif" panose="020B0604020202020204" pitchFamily="34" charset="0"/>
                          <a:cs typeface="Microsoft Sans Serif" panose="020B0604020202020204" pitchFamily="34" charset="0"/>
                        </a:rPr>
                        <a:t>X</a:t>
                      </a:r>
                      <a:r>
                        <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Ignorer les</a:t>
                      </a:r>
                      <a:r>
                        <a:rPr lang="fr-FR"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différences linguistiques et culturelles</a:t>
                      </a:r>
                      <a:endParaRPr lang="en-US"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buClr>
                          <a:srgbClr val="B05894"/>
                        </a:buClr>
                      </a:pPr>
                      <a:r>
                        <a:rPr lang="en-US" sz="2800" b="1" dirty="0">
                          <a:solidFill>
                            <a:srgbClr val="B05894"/>
                          </a:solidFill>
                          <a:latin typeface="Lucida Handwriting" panose="03010101010101010101" pitchFamily="66" charset="0"/>
                          <a:ea typeface="Microsoft Sans Serif" panose="020B0604020202020204" pitchFamily="34" charset="0"/>
                          <a:cs typeface="Microsoft Sans Serif" panose="020B0604020202020204" pitchFamily="34" charset="0"/>
                        </a:rPr>
                        <a:t>X</a:t>
                      </a:r>
                      <a:r>
                        <a:rPr lang="en-US" sz="2800" b="0"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Faire des suppositions (avoir des </a:t>
                      </a:r>
                      <a:r>
                        <a:rPr lang="fr-FR"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préjugés culturels</a:t>
                      </a:r>
                      <a:r>
                        <a:rPr lang="fr-FR"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Clr>
                          <a:srgbClr val="B05894"/>
                        </a:buClr>
                      </a:pPr>
                      <a:r>
                        <a:rPr lang="en-US" sz="2800" b="1" dirty="0">
                          <a:solidFill>
                            <a:srgbClr val="B05894"/>
                          </a:solidFill>
                          <a:latin typeface="Lucida Handwriting" panose="03010101010101010101" pitchFamily="66" charset="0"/>
                          <a:ea typeface="Microsoft Sans Serif" panose="020B0604020202020204" pitchFamily="34" charset="0"/>
                          <a:cs typeface="Microsoft Sans Serif" panose="020B0604020202020204" pitchFamily="34" charset="0"/>
                        </a:rPr>
                        <a:t>X</a:t>
                      </a:r>
                      <a:r>
                        <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b="0" dirty="0" err="1">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Etre</a:t>
                      </a:r>
                      <a:r>
                        <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impatient</a:t>
                      </a:r>
                      <a:endParaRPr lang="en-US" sz="2800" b="1" baseline="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B05894"/>
                        </a:buClr>
                        <a:buSzTx/>
                        <a:buFontTx/>
                        <a:buNone/>
                        <a:tabLst/>
                        <a:defRPr/>
                      </a:pPr>
                      <a:r>
                        <a:rPr lang="en-US" sz="2800" b="1" dirty="0">
                          <a:solidFill>
                            <a:srgbClr val="B05894"/>
                          </a:solidFill>
                          <a:latin typeface="Lucida Handwriting" panose="03010101010101010101" pitchFamily="66" charset="0"/>
                          <a:ea typeface="Microsoft Sans Serif" panose="020B0604020202020204" pitchFamily="34" charset="0"/>
                          <a:cs typeface="Microsoft Sans Serif" panose="020B0604020202020204" pitchFamily="34" charset="0"/>
                        </a:rPr>
                        <a:t>X</a:t>
                      </a:r>
                      <a:r>
                        <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b="0" dirty="0" err="1">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Ignorez</a:t>
                      </a:r>
                      <a:r>
                        <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les </a:t>
                      </a:r>
                      <a:r>
                        <a:rPr lang="en-US"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aspects politiques</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B05894"/>
                        </a:buClr>
                        <a:buSzTx/>
                        <a:buFontTx/>
                        <a:buNone/>
                        <a:tabLst/>
                        <a:defRPr/>
                      </a:pPr>
                      <a:r>
                        <a:rPr lang="en-US" sz="2800" b="1" dirty="0">
                          <a:solidFill>
                            <a:srgbClr val="B05894"/>
                          </a:solidFill>
                          <a:latin typeface="Lucida Handwriting" panose="03010101010101010101" pitchFamily="66" charset="0"/>
                          <a:ea typeface="Microsoft Sans Serif" panose="020B0604020202020204" pitchFamily="34" charset="0"/>
                          <a:cs typeface="Microsoft Sans Serif" panose="020B0604020202020204" pitchFamily="34" charset="0"/>
                        </a:rPr>
                        <a:t>X</a:t>
                      </a:r>
                      <a:r>
                        <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Partir du principe que votre modèle </a:t>
                      </a:r>
                      <a:r>
                        <a:rPr lang="fr-FR"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économique réussi </a:t>
                      </a:r>
                      <a:r>
                        <a:rPr lang="fr-FR"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peut être reproduit sur un nouveau marché.</a:t>
                      </a:r>
                      <a:endPar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B05894"/>
                        </a:buClr>
                        <a:buSzTx/>
                        <a:buFontTx/>
                        <a:buNone/>
                        <a:tabLst/>
                        <a:defRPr/>
                      </a:pPr>
                      <a:r>
                        <a:rPr lang="en-US" sz="2800" b="1" dirty="0">
                          <a:solidFill>
                            <a:srgbClr val="B05894"/>
                          </a:solidFill>
                          <a:latin typeface="Lucida Handwriting" panose="03010101010101010101" pitchFamily="66" charset="0"/>
                          <a:ea typeface="Microsoft Sans Serif" panose="020B0604020202020204" pitchFamily="34" charset="0"/>
                          <a:cs typeface="Microsoft Sans Serif" panose="020B0604020202020204" pitchFamily="34" charset="0"/>
                        </a:rPr>
                        <a:t>X</a:t>
                      </a:r>
                      <a:r>
                        <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Sous-</a:t>
                      </a:r>
                      <a:r>
                        <a:rPr lang="en-US" sz="2800" b="0" dirty="0" err="1">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estimer</a:t>
                      </a:r>
                      <a:r>
                        <a:rPr lang="en-US" sz="2800" b="0"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les </a:t>
                      </a:r>
                      <a:r>
                        <a:rPr lang="en-US" sz="2800" b="1" dirty="0" err="1">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malentendus</a:t>
                      </a:r>
                      <a:r>
                        <a:rPr lang="en-US" sz="2800" b="1" dirty="0">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b="1" dirty="0" err="1">
                          <a:solidFill>
                            <a:schemeClr val="tx1"/>
                          </a:solidFill>
                          <a:latin typeface="Microsoft Sans Serif" panose="020B0604020202020204" pitchFamily="34" charset="0"/>
                          <a:ea typeface="Microsoft Sans Serif" panose="020B0604020202020204" pitchFamily="34" charset="0"/>
                          <a:cs typeface="Microsoft Sans Serif" panose="020B0604020202020204" pitchFamily="34" charset="0"/>
                        </a:rPr>
                        <a:t>potentiels</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a:txBody>
                  <a:tcPr>
                    <a:solidFill>
                      <a:srgbClr val="FEB1A6"/>
                    </a:solidFill>
                  </a:tcPr>
                </a:tc>
                <a:extLst>
                  <a:ext uri="{0D108BD9-81ED-4DB2-BD59-A6C34878D82A}">
                    <a16:rowId xmlns:a16="http://schemas.microsoft.com/office/drawing/2014/main" val="10001"/>
                  </a:ext>
                </a:extLst>
              </a:tr>
            </a:tbl>
          </a:graphicData>
        </a:graphic>
      </p:graphicFrame>
      <p:pic>
        <p:nvPicPr>
          <p:cNvPr id="11" name="Immagin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2582" y="2769864"/>
            <a:ext cx="1468155" cy="1371077"/>
          </a:xfrm>
          <a:prstGeom prst="rect">
            <a:avLst/>
          </a:prstGeom>
        </p:spPr>
      </p:pic>
      <p:pic>
        <p:nvPicPr>
          <p:cNvPr id="12" name="Immagin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48600" y="2769864"/>
            <a:ext cx="1468800" cy="1411095"/>
          </a:xfrm>
          <a:prstGeom prst="rect">
            <a:avLst/>
          </a:prstGeom>
        </p:spPr>
      </p:pic>
    </p:spTree>
    <p:extLst>
      <p:ext uri="{BB962C8B-B14F-4D97-AF65-F5344CB8AC3E}">
        <p14:creationId xmlns:p14="http://schemas.microsoft.com/office/powerpoint/2010/main" val="2913161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953B3577-D9C0-67CB-B8BD-0E33B29CFE77}"/>
              </a:ext>
            </a:extLst>
          </p:cNvPr>
          <p:cNvSpPr/>
          <p:nvPr/>
        </p:nvSpPr>
        <p:spPr>
          <a:xfrm>
            <a:off x="2499077" y="2578224"/>
            <a:ext cx="3688644" cy="2565276"/>
          </a:xfrm>
          <a:prstGeom prst="rect">
            <a:avLst/>
          </a:prstGeom>
          <a:solidFill>
            <a:srgbClr val="FFECFC"/>
          </a:solidFill>
          <a:ln>
            <a:solidFill>
              <a:srgbClr val="FFE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angle 58">
            <a:extLst>
              <a:ext uri="{FF2B5EF4-FFF2-40B4-BE49-F238E27FC236}">
                <a16:creationId xmlns:a16="http://schemas.microsoft.com/office/drawing/2014/main" id="{C19CE81B-88B7-56D0-835C-580EF1D39AEA}"/>
              </a:ext>
            </a:extLst>
          </p:cNvPr>
          <p:cNvSpPr/>
          <p:nvPr/>
        </p:nvSpPr>
        <p:spPr>
          <a:xfrm>
            <a:off x="2331155" y="2835176"/>
            <a:ext cx="3688645" cy="1938992"/>
          </a:xfrm>
          <a:prstGeom prst="rect">
            <a:avLst/>
          </a:prstGeom>
        </p:spPr>
        <p:txBody>
          <a:bodyPr wrap="square">
            <a:spAutoFit/>
          </a:bodyPr>
          <a:lstStyle/>
          <a:p>
            <a:pPr algn="ctr"/>
            <a:r>
              <a:rPr lang="fr-FR"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Il est recommandé de faire des recherches, d'étudier la concurrence et de faire preuve de flexibilité</a:t>
            </a:r>
            <a:endParaRPr lang="en-US" sz="24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object 2">
            <a:extLst>
              <a:ext uri="{FF2B5EF4-FFF2-40B4-BE49-F238E27FC236}">
                <a16:creationId xmlns:a16="http://schemas.microsoft.com/office/drawing/2014/main" id="{194018B4-B354-3889-61E1-72BFFF89DBEB}"/>
              </a:ext>
            </a:extLst>
          </p:cNvPr>
          <p:cNvPicPr/>
          <p:nvPr/>
        </p:nvPicPr>
        <p:blipFill>
          <a:blip r:embed="rId2" cstate="print"/>
          <a:stretch>
            <a:fillRect/>
          </a:stretch>
        </p:blipFill>
        <p:spPr>
          <a:xfrm>
            <a:off x="1892149" y="3160915"/>
            <a:ext cx="435185" cy="510356"/>
          </a:xfrm>
          <a:prstGeom prst="rect">
            <a:avLst/>
          </a:prstGeom>
        </p:spPr>
      </p:pic>
      <p:sp>
        <p:nvSpPr>
          <p:cNvPr id="7" name="CuadroTexto 1">
            <a:extLst>
              <a:ext uri="{FF2B5EF4-FFF2-40B4-BE49-F238E27FC236}">
                <a16:creationId xmlns:a16="http://schemas.microsoft.com/office/drawing/2014/main" id="{429A8179-BE38-FBC9-8D5E-489D98CDC713}"/>
              </a:ext>
            </a:extLst>
          </p:cNvPr>
          <p:cNvSpPr txBox="1"/>
          <p:nvPr/>
        </p:nvSpPr>
        <p:spPr>
          <a:xfrm>
            <a:off x="1452714" y="1172060"/>
            <a:ext cx="3124200" cy="707886"/>
          </a:xfrm>
          <a:prstGeom prst="rect">
            <a:avLst/>
          </a:prstGeom>
          <a:noFill/>
        </p:spPr>
        <p:txBody>
          <a:bodyPr wrap="square" rtlCol="0">
            <a:spAutoFit/>
          </a:bodyPr>
          <a:lstStyle/>
          <a:p>
            <a:r>
              <a:rPr lang="fr-FR" sz="4000" b="1" dirty="0">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En résumé</a:t>
            </a:r>
          </a:p>
        </p:txBody>
      </p:sp>
    </p:spTree>
    <p:extLst>
      <p:ext uri="{BB962C8B-B14F-4D97-AF65-F5344CB8AC3E}">
        <p14:creationId xmlns:p14="http://schemas.microsoft.com/office/powerpoint/2010/main" val="1055306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FEDDD99-298F-41D0-922C-4BD6E66D7434}"/>
              </a:ext>
            </a:extLst>
          </p:cNvPr>
          <p:cNvSpPr txBox="1"/>
          <p:nvPr/>
        </p:nvSpPr>
        <p:spPr>
          <a:xfrm>
            <a:off x="5867400" y="6210300"/>
            <a:ext cx="5410200"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5"/>
              </a:spcBef>
              <a:spcAft>
                <a:spcPts val="0"/>
              </a:spcAft>
              <a:buClrTx/>
              <a:buSzTx/>
              <a:buFontTx/>
              <a:buNone/>
              <a:tabLst>
                <a:tab pos="1205230" algn="l"/>
                <a:tab pos="1926589" algn="l"/>
                <a:tab pos="2915920" algn="l"/>
                <a:tab pos="3444875" algn="l"/>
                <a:tab pos="4383405" algn="l"/>
                <a:tab pos="6796405" algn="l"/>
              </a:tabLst>
              <a:defRPr/>
            </a:pPr>
            <a:r>
              <a:rPr lang="en-US" sz="8000" b="1" spc="-114">
                <a:solidFill>
                  <a:srgbClr val="B05894"/>
                </a:solidFill>
                <a:latin typeface="Microsoft Sans Serif" panose="020B0604020202020204" pitchFamily="34" charset="0"/>
                <a:ea typeface="Microsoft Sans Serif" panose="020B0604020202020204" pitchFamily="34" charset="0"/>
                <a:cs typeface="Microsoft Sans Serif" panose="020B0604020202020204" pitchFamily="34" charset="0"/>
              </a:rPr>
              <a:t>Merci !</a:t>
            </a:r>
            <a:endParaRPr kumimoji="0" lang="en-US" sz="8000" b="1" i="0" u="none" strike="noStrike" kern="1200" cap="none" spc="0" normalizeH="0" baseline="0" dirty="0">
              <a:ln>
                <a:noFill/>
              </a:ln>
              <a:solidFill>
                <a:srgbClr val="B05894"/>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7798926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3722</TotalTime>
  <Words>2264</Words>
  <Application>Microsoft Office PowerPoint</Application>
  <PresentationFormat>Personnalisé</PresentationFormat>
  <Paragraphs>167</Paragraphs>
  <Slides>24</Slides>
  <Notes>0</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24</vt:i4>
      </vt:variant>
    </vt:vector>
  </HeadingPairs>
  <TitlesOfParts>
    <vt:vector size="32" baseType="lpstr">
      <vt:lpstr>Arial</vt:lpstr>
      <vt:lpstr>Calibri</vt:lpstr>
      <vt:lpstr>Lucida Handwriting</vt:lpstr>
      <vt:lpstr>Microsoft Sans Serif</vt:lpstr>
      <vt:lpstr>Oxygen</vt:lpstr>
      <vt:lpstr>Wingdings</vt:lpstr>
      <vt:lpstr>Office Theme</vt:lpstr>
      <vt:lpstr>Diseño personalizado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E4F PPT TEMPLATE</dc:title>
  <dc:creator>Monia Coppola</dc:creator>
  <cp:keywords>DAE5WsvJFTY,BAEXurJiHZU</cp:keywords>
  <cp:lastModifiedBy>denis-antoine Herault</cp:lastModifiedBy>
  <cp:revision>151</cp:revision>
  <dcterms:created xsi:type="dcterms:W3CDTF">2022-02-25T10:54:18Z</dcterms:created>
  <dcterms:modified xsi:type="dcterms:W3CDTF">2023-01-12T15:23:50Z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2022-02-25T00:00:00Z</vt:filetime>
  </property>
  <property fmtid="{D5CDD505-2E9C-101B-9397-08002B2CF9AE}" pid="3" name="Creator">
    <vt:lpwstr>Canva</vt:lpwstr>
  </property>
  <property fmtid="{D5CDD505-2E9C-101B-9397-08002B2CF9AE}" pid="4" name="LastSaved">
    <vt:filetime>2022-02-25T00:00:00Z</vt:filetime>
  </property>
</Properties>
</file>